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466" r:id="rId2"/>
    <p:sldId id="467" r:id="rId3"/>
    <p:sldId id="468" r:id="rId4"/>
    <p:sldId id="469" r:id="rId5"/>
    <p:sldId id="473" r:id="rId6"/>
    <p:sldId id="392" r:id="rId7"/>
    <p:sldId id="393" r:id="rId8"/>
    <p:sldId id="329" r:id="rId9"/>
    <p:sldId id="330" r:id="rId10"/>
    <p:sldId id="333" r:id="rId11"/>
    <p:sldId id="337" r:id="rId12"/>
    <p:sldId id="338" r:id="rId13"/>
    <p:sldId id="339" r:id="rId14"/>
    <p:sldId id="277" r:id="rId15"/>
    <p:sldId id="327" r:id="rId16"/>
    <p:sldId id="279" r:id="rId17"/>
    <p:sldId id="285" r:id="rId18"/>
    <p:sldId id="283" r:id="rId19"/>
    <p:sldId id="284" r:id="rId20"/>
    <p:sldId id="280" r:id="rId21"/>
    <p:sldId id="286" r:id="rId22"/>
    <p:sldId id="275" r:id="rId23"/>
    <p:sldId id="471" r:id="rId24"/>
    <p:sldId id="309" r:id="rId25"/>
    <p:sldId id="311" r:id="rId26"/>
    <p:sldId id="317" r:id="rId27"/>
    <p:sldId id="313" r:id="rId28"/>
    <p:sldId id="314" r:id="rId29"/>
    <p:sldId id="315" r:id="rId30"/>
    <p:sldId id="479" r:id="rId31"/>
    <p:sldId id="318" r:id="rId32"/>
    <p:sldId id="287" r:id="rId33"/>
    <p:sldId id="319" r:id="rId34"/>
    <p:sldId id="320" r:id="rId35"/>
    <p:sldId id="321" r:id="rId36"/>
    <p:sldId id="322" r:id="rId37"/>
    <p:sldId id="323" r:id="rId38"/>
    <p:sldId id="325" r:id="rId39"/>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92" autoAdjust="0"/>
  </p:normalViewPr>
  <p:slideViewPr>
    <p:cSldViewPr snapToGrid="0" snapToObjects="1">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A208A3-BDEA-ED42-BF06-6E866236B5DF}" type="datetimeFigureOut">
              <a:rPr lang="es-ES_tradnl" smtClean="0"/>
              <a:pPr/>
              <a:t>05/11/2019</a:t>
            </a:fld>
            <a:endParaRPr lang="es-ES_tradn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340515-FDFB-894B-8422-FFEB8B58D38B}" type="slidenum">
              <a:rPr lang="es-ES_tradnl" smtClean="0"/>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4EBE2-7F7B-BD49-AE9D-C3F6EAB9312A}" type="datetimeFigureOut">
              <a:rPr lang="es-ES_tradnl" smtClean="0"/>
              <a:pPr/>
              <a:t>05/11/2019</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FE7C3-9690-AD4C-92F7-2228EB249B9D}"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19DC586-81F8-3F42-9C9F-08CE4873AFDC}" type="datetimeFigureOut">
              <a:rPr lang="es-ES_tradnl" smtClean="0"/>
              <a:pPr/>
              <a:t>05/11/2019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5DE501B-9BAE-744C-B7CB-84A5C052F7A9}" type="slidenum">
              <a:rPr lang="es-ES_tradnl" smtClean="0"/>
              <a:pPr/>
              <a:t>‹Nº›</a:t>
            </a:fld>
            <a:endParaRPr lang="es-ES_tradnl"/>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DC586-81F8-3F42-9C9F-08CE4873AFDC}" type="datetimeFigureOut">
              <a:rPr lang="es-ES_tradnl" smtClean="0"/>
              <a:pPr/>
              <a:t>05/11/2019</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E501B-9BAE-744C-B7CB-84A5C052F7A9}"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espazio.net/activos/textos/audiovisualidad.sw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despazio.net/pelis/august_rush.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despazio.net/pelis/oceanos.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despazio.net/pelis/otros_banda.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file:///\\localhost\Users\macbookpro\Desktop\mod_2\tema_08\Play_it_Sam.mp4" TargetMode="External"/><Relationship Id="rId4" Type="http://schemas.openxmlformats.org/officeDocument/2006/relationships/hyperlink" Target="http://www.despazio.net/pelis/casablanca_sam.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despazio.net/eisenstein_montaje.pdf"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espazio.net/tarkovski_esculpir_tiempo.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es.wikipedia.org/wiki/Arsis_y_tesis"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despazio.net/pelis/secretos.html" TargetMode="External"/><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despazio.net/pelis/secretos.html" TargetMode="External"/><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despazio.net/pelis/vader.html" TargetMode="Externa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ritmo.despazio.net/publicaciones.html"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avidblogs.com/game-of-thrones/" TargetMode="External"/><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file:///\\localhost\Volumes\AURELIO_128\clases\timeline\Vader01.mp4" TargetMode="External"/><Relationship Id="rId4" Type="http://schemas.openxmlformats.org/officeDocument/2006/relationships/hyperlink" Target="http://www.despazio.net/pelis/vader.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despazio.net/pelis/soga.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despazio.net/pelis/2001.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687658" y="275809"/>
            <a:ext cx="4456342" cy="553998"/>
          </a:xfrm>
          <a:prstGeom prst="rect">
            <a:avLst/>
          </a:prstGeom>
          <a:noFill/>
        </p:spPr>
        <p:txBody>
          <a:bodyPr wrap="square" rtlCol="0">
            <a:spAutoFit/>
          </a:bodyPr>
          <a:lstStyle/>
          <a:p>
            <a:r>
              <a:rPr lang="es-ES_tradnl" sz="1500" b="1" dirty="0">
                <a:latin typeface="Arial"/>
                <a:cs typeface="Arial"/>
              </a:rPr>
              <a:t>“Todas las artes actuales tienden a la música”</a:t>
            </a:r>
          </a:p>
          <a:p>
            <a:r>
              <a:rPr lang="es-ES_tradnl" sz="1500" b="1" dirty="0">
                <a:latin typeface="Arial"/>
                <a:cs typeface="Arial"/>
              </a:rPr>
              <a:t>                                                             </a:t>
            </a:r>
            <a:r>
              <a:rPr lang="es-ES_tradnl" sz="1200" dirty="0">
                <a:latin typeface="Arial"/>
                <a:cs typeface="Arial"/>
              </a:rPr>
              <a:t>Antoni Tàpies</a:t>
            </a:r>
          </a:p>
        </p:txBody>
      </p:sp>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pic>
        <p:nvPicPr>
          <p:cNvPr id="4" name="Imagen 3" descr="audiovisual.jpg">
            <a:hlinkClick r:id="rId2" tooltip="Interacciones musicales"/>
          </p:cNvPr>
          <p:cNvPicPr>
            <a:picLocks noChangeAspect="1"/>
          </p:cNvPicPr>
          <p:nvPr/>
        </p:nvPicPr>
        <p:blipFill>
          <a:blip r:embed="rId3">
            <a:alphaModFix/>
          </a:blip>
          <a:stretch>
            <a:fillRect/>
          </a:stretch>
        </p:blipFill>
        <p:spPr>
          <a:xfrm>
            <a:off x="361463" y="809237"/>
            <a:ext cx="8439076" cy="5670005"/>
          </a:xfrm>
          <a:prstGeom prst="rect">
            <a:avLst/>
          </a:prstGeom>
        </p:spPr>
      </p:pic>
      <p:sp>
        <p:nvSpPr>
          <p:cNvPr id="5" name="CuadroTexto 4"/>
          <p:cNvSpPr txBox="1"/>
          <p:nvPr/>
        </p:nvSpPr>
        <p:spPr>
          <a:xfrm>
            <a:off x="451963" y="6479242"/>
            <a:ext cx="7200260" cy="276999"/>
          </a:xfrm>
          <a:prstGeom prst="rect">
            <a:avLst/>
          </a:prstGeom>
          <a:noFill/>
        </p:spPr>
        <p:txBody>
          <a:bodyPr wrap="square" rtlCol="0">
            <a:spAutoFit/>
          </a:bodyPr>
          <a:lstStyle/>
          <a:p>
            <a:pPr algn="ctr"/>
            <a:r>
              <a:rPr lang="es-ES_tradnl" sz="1200" dirty="0">
                <a:hlinkClick r:id="rId2"/>
              </a:rPr>
              <a:t>http://www.despazio.net/activos/textos/audiovisualidad.swf</a:t>
            </a:r>
            <a:r>
              <a:rPr lang="es-ES_tradnl" sz="1200" dirty="0"/>
              <a:t> </a:t>
            </a:r>
          </a:p>
        </p:txBody>
      </p:sp>
    </p:spTree>
    <p:extLst>
      <p:ext uri="{BB962C8B-B14F-4D97-AF65-F5344CB8AC3E}">
        <p14:creationId xmlns:p14="http://schemas.microsoft.com/office/powerpoint/2010/main" val="40889060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15" name="CuadroTexto 14"/>
          <p:cNvSpPr txBox="1"/>
          <p:nvPr/>
        </p:nvSpPr>
        <p:spPr>
          <a:xfrm>
            <a:off x="936755" y="366345"/>
            <a:ext cx="7335216" cy="569387"/>
          </a:xfrm>
          <a:prstGeom prst="rect">
            <a:avLst/>
          </a:prstGeom>
          <a:noFill/>
        </p:spPr>
        <p:txBody>
          <a:bodyPr wrap="square" rtlCol="0">
            <a:spAutoFit/>
          </a:bodyPr>
          <a:lstStyle/>
          <a:p>
            <a:pPr algn="ctr"/>
            <a:r>
              <a:rPr lang="es-ES_tradnl" sz="3000" dirty="0"/>
              <a:t>Bandas sonoras</a:t>
            </a:r>
          </a:p>
        </p:txBody>
      </p:sp>
      <p:sp>
        <p:nvSpPr>
          <p:cNvPr id="5" name="CuadroTexto 4"/>
          <p:cNvSpPr txBox="1"/>
          <p:nvPr/>
        </p:nvSpPr>
        <p:spPr>
          <a:xfrm>
            <a:off x="0" y="6190807"/>
            <a:ext cx="9144000" cy="276999"/>
          </a:xfrm>
          <a:prstGeom prst="rect">
            <a:avLst/>
          </a:prstGeom>
          <a:noFill/>
        </p:spPr>
        <p:txBody>
          <a:bodyPr wrap="square" rtlCol="0">
            <a:spAutoFit/>
          </a:bodyPr>
          <a:lstStyle/>
          <a:p>
            <a:r>
              <a:rPr lang="es-ES_tradnl" sz="1200" dirty="0"/>
              <a:t>“August Rush”, de </a:t>
            </a:r>
            <a:r>
              <a:rPr lang="es-ES_tradnl" sz="1200" dirty="0" err="1"/>
              <a:t>Kirsten</a:t>
            </a:r>
            <a:r>
              <a:rPr lang="es-ES_tradnl" sz="1200" dirty="0"/>
              <a:t> Sheridan							 </a:t>
            </a:r>
            <a:r>
              <a:rPr lang="es-ES_tradnl" sz="1100" dirty="0">
                <a:hlinkClick r:id="rId2"/>
              </a:rPr>
              <a:t>http://www.despazio.net/pelis/august_rush.html</a:t>
            </a:r>
            <a:r>
              <a:rPr lang="es-ES_tradnl" sz="1100" dirty="0"/>
              <a:t> </a:t>
            </a:r>
          </a:p>
        </p:txBody>
      </p:sp>
      <p:pic>
        <p:nvPicPr>
          <p:cNvPr id="3" name="Imagen 2">
            <a:extLst>
              <a:ext uri="{FF2B5EF4-FFF2-40B4-BE49-F238E27FC236}">
                <a16:creationId xmlns:a16="http://schemas.microsoft.com/office/drawing/2014/main" id="{C9590DEC-2457-48E4-8F7F-21D92954F4B4}"/>
              </a:ext>
            </a:extLst>
          </p:cNvPr>
          <p:cNvPicPr>
            <a:picLocks noChangeAspect="1"/>
          </p:cNvPicPr>
          <p:nvPr/>
        </p:nvPicPr>
        <p:blipFill>
          <a:blip r:embed="rId3"/>
          <a:stretch>
            <a:fillRect/>
          </a:stretch>
        </p:blipFill>
        <p:spPr>
          <a:xfrm>
            <a:off x="0" y="961843"/>
            <a:ext cx="9144000" cy="5146431"/>
          </a:xfrm>
          <a:prstGeom prst="rect">
            <a:avLst/>
          </a:prstGeom>
        </p:spPr>
      </p:pic>
    </p:spTree>
    <p:extLst>
      <p:ext uri="{BB962C8B-B14F-4D97-AF65-F5344CB8AC3E}">
        <p14:creationId xmlns:p14="http://schemas.microsoft.com/office/powerpoint/2010/main" val="3065740107"/>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15" name="CuadroTexto 14"/>
          <p:cNvSpPr txBox="1"/>
          <p:nvPr/>
        </p:nvSpPr>
        <p:spPr>
          <a:xfrm>
            <a:off x="936755" y="366345"/>
            <a:ext cx="7335216" cy="569387"/>
          </a:xfrm>
          <a:prstGeom prst="rect">
            <a:avLst/>
          </a:prstGeom>
          <a:noFill/>
        </p:spPr>
        <p:txBody>
          <a:bodyPr wrap="square" rtlCol="0">
            <a:spAutoFit/>
          </a:bodyPr>
          <a:lstStyle/>
          <a:p>
            <a:pPr algn="ctr"/>
            <a:r>
              <a:rPr lang="es-ES_tradnl" sz="3000" dirty="0"/>
              <a:t>Bandas sonoras</a:t>
            </a:r>
          </a:p>
        </p:txBody>
      </p:sp>
      <p:sp>
        <p:nvSpPr>
          <p:cNvPr id="6" name="CuadroTexto 5"/>
          <p:cNvSpPr txBox="1"/>
          <p:nvPr/>
        </p:nvSpPr>
        <p:spPr>
          <a:xfrm>
            <a:off x="0" y="6140810"/>
            <a:ext cx="9144000" cy="276999"/>
          </a:xfrm>
          <a:prstGeom prst="rect">
            <a:avLst/>
          </a:prstGeom>
          <a:noFill/>
        </p:spPr>
        <p:txBody>
          <a:bodyPr wrap="square" rtlCol="0">
            <a:spAutoFit/>
          </a:bodyPr>
          <a:lstStyle/>
          <a:p>
            <a:r>
              <a:rPr lang="es-ES_tradnl" sz="1200" dirty="0"/>
              <a:t>“Océanos”, de Jacques Perrin 								      </a:t>
            </a:r>
            <a:r>
              <a:rPr lang="es-ES_tradnl" sz="1100" dirty="0">
                <a:hlinkClick r:id="rId2"/>
              </a:rPr>
              <a:t>http://www.despazio.net/pelis/oceanos.html</a:t>
            </a:r>
            <a:r>
              <a:rPr lang="es-ES_tradnl" sz="1100" dirty="0"/>
              <a:t> </a:t>
            </a:r>
          </a:p>
        </p:txBody>
      </p:sp>
      <p:pic>
        <p:nvPicPr>
          <p:cNvPr id="7" name="Imagen 6">
            <a:extLst>
              <a:ext uri="{FF2B5EF4-FFF2-40B4-BE49-F238E27FC236}">
                <a16:creationId xmlns:a16="http://schemas.microsoft.com/office/drawing/2014/main" id="{49628EC7-37C5-4385-B1FE-D3F299A3B629}"/>
              </a:ext>
            </a:extLst>
          </p:cNvPr>
          <p:cNvPicPr>
            <a:picLocks noChangeAspect="1"/>
          </p:cNvPicPr>
          <p:nvPr/>
        </p:nvPicPr>
        <p:blipFill>
          <a:blip r:embed="rId3"/>
          <a:stretch>
            <a:fillRect/>
          </a:stretch>
        </p:blipFill>
        <p:spPr>
          <a:xfrm>
            <a:off x="0" y="1077214"/>
            <a:ext cx="9144000" cy="5040923"/>
          </a:xfrm>
          <a:prstGeom prst="rect">
            <a:avLst/>
          </a:prstGeom>
        </p:spPr>
      </p:pic>
    </p:spTree>
    <p:extLst>
      <p:ext uri="{BB962C8B-B14F-4D97-AF65-F5344CB8AC3E}">
        <p14:creationId xmlns:p14="http://schemas.microsoft.com/office/powerpoint/2010/main" val="1882125841"/>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15" name="CuadroTexto 14"/>
          <p:cNvSpPr txBox="1"/>
          <p:nvPr/>
        </p:nvSpPr>
        <p:spPr>
          <a:xfrm>
            <a:off x="936755" y="366345"/>
            <a:ext cx="7335216" cy="569387"/>
          </a:xfrm>
          <a:prstGeom prst="rect">
            <a:avLst/>
          </a:prstGeom>
          <a:noFill/>
        </p:spPr>
        <p:txBody>
          <a:bodyPr wrap="square" rtlCol="0">
            <a:spAutoFit/>
          </a:bodyPr>
          <a:lstStyle/>
          <a:p>
            <a:pPr algn="ctr"/>
            <a:r>
              <a:rPr lang="es-ES_tradnl" sz="3000" dirty="0"/>
              <a:t>Bandas sonoras</a:t>
            </a:r>
          </a:p>
        </p:txBody>
      </p:sp>
      <p:sp>
        <p:nvSpPr>
          <p:cNvPr id="5" name="CuadroTexto 4"/>
          <p:cNvSpPr txBox="1"/>
          <p:nvPr/>
        </p:nvSpPr>
        <p:spPr>
          <a:xfrm>
            <a:off x="0" y="6214078"/>
            <a:ext cx="9144000" cy="276999"/>
          </a:xfrm>
          <a:prstGeom prst="rect">
            <a:avLst/>
          </a:prstGeom>
          <a:noFill/>
        </p:spPr>
        <p:txBody>
          <a:bodyPr wrap="square" rtlCol="0">
            <a:spAutoFit/>
          </a:bodyPr>
          <a:lstStyle/>
          <a:p>
            <a:pPr algn="ctr"/>
            <a:r>
              <a:rPr lang="es-ES_tradnl" sz="1200" dirty="0"/>
              <a:t>“Los otros”, de Alejandro Amenábar, making of 				 </a:t>
            </a:r>
            <a:r>
              <a:rPr lang="es-ES_tradnl" sz="1100" dirty="0">
                <a:hlinkClick r:id="rId2"/>
              </a:rPr>
              <a:t>http://www.despazio.net/pelis/otros_banda.html</a:t>
            </a:r>
            <a:r>
              <a:rPr lang="es-ES_tradnl" sz="1100" dirty="0"/>
              <a:t> </a:t>
            </a:r>
          </a:p>
        </p:txBody>
      </p:sp>
      <p:pic>
        <p:nvPicPr>
          <p:cNvPr id="3" name="Imagen 2">
            <a:extLst>
              <a:ext uri="{FF2B5EF4-FFF2-40B4-BE49-F238E27FC236}">
                <a16:creationId xmlns:a16="http://schemas.microsoft.com/office/drawing/2014/main" id="{CF526E6D-D735-4B0E-8391-7C285DC27A6E}"/>
              </a:ext>
            </a:extLst>
          </p:cNvPr>
          <p:cNvPicPr>
            <a:picLocks noChangeAspect="1"/>
          </p:cNvPicPr>
          <p:nvPr/>
        </p:nvPicPr>
        <p:blipFill>
          <a:blip r:embed="rId3"/>
          <a:stretch>
            <a:fillRect/>
          </a:stretch>
        </p:blipFill>
        <p:spPr>
          <a:xfrm>
            <a:off x="761996" y="1029070"/>
            <a:ext cx="7684733" cy="5123155"/>
          </a:xfrm>
          <a:prstGeom prst="rect">
            <a:avLst/>
          </a:prstGeom>
        </p:spPr>
      </p:pic>
    </p:spTree>
    <p:extLst>
      <p:ext uri="{BB962C8B-B14F-4D97-AF65-F5344CB8AC3E}">
        <p14:creationId xmlns:p14="http://schemas.microsoft.com/office/powerpoint/2010/main" val="191053517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15" name="CuadroTexto 14"/>
          <p:cNvSpPr txBox="1"/>
          <p:nvPr/>
        </p:nvSpPr>
        <p:spPr>
          <a:xfrm>
            <a:off x="936755" y="366345"/>
            <a:ext cx="7335216" cy="569387"/>
          </a:xfrm>
          <a:prstGeom prst="rect">
            <a:avLst/>
          </a:prstGeom>
          <a:noFill/>
        </p:spPr>
        <p:txBody>
          <a:bodyPr wrap="square" rtlCol="0">
            <a:spAutoFit/>
          </a:bodyPr>
          <a:lstStyle/>
          <a:p>
            <a:pPr algn="ctr"/>
            <a:r>
              <a:rPr lang="es-ES_tradnl" sz="3000" dirty="0"/>
              <a:t>Bandas sonoras</a:t>
            </a:r>
          </a:p>
        </p:txBody>
      </p:sp>
      <p:pic>
        <p:nvPicPr>
          <p:cNvPr id="7" name="Play_it_Sam.mp4">
            <a:hlinkClick r:id="" action="ppaction://media"/>
          </p:cNvPr>
          <p:cNvPicPr/>
          <p:nvPr>
            <a:videoFile r:link="rId1"/>
          </p:nvPr>
        </p:nvPicPr>
        <p:blipFill>
          <a:blip r:embed="rId3"/>
          <a:stretch>
            <a:fillRect/>
          </a:stretch>
        </p:blipFill>
        <p:spPr>
          <a:xfrm>
            <a:off x="1156397" y="1006756"/>
            <a:ext cx="6831206" cy="5123405"/>
          </a:xfrm>
          <a:prstGeom prst="rect">
            <a:avLst/>
          </a:prstGeom>
        </p:spPr>
      </p:pic>
      <p:sp>
        <p:nvSpPr>
          <p:cNvPr id="5" name="CuadroTexto 4"/>
          <p:cNvSpPr txBox="1"/>
          <p:nvPr/>
        </p:nvSpPr>
        <p:spPr>
          <a:xfrm>
            <a:off x="0" y="6167786"/>
            <a:ext cx="9144000" cy="276999"/>
          </a:xfrm>
          <a:prstGeom prst="rect">
            <a:avLst/>
          </a:prstGeom>
          <a:noFill/>
        </p:spPr>
        <p:txBody>
          <a:bodyPr wrap="square" rtlCol="0">
            <a:spAutoFit/>
          </a:bodyPr>
          <a:lstStyle/>
          <a:p>
            <a:pPr algn="ctr"/>
            <a:r>
              <a:rPr lang="es-ES_tradnl" sz="1200" dirty="0"/>
              <a:t>“Casablanca”, de Michael Curtiz  			      </a:t>
            </a:r>
            <a:r>
              <a:rPr lang="es-ES_tradnl" sz="1100" dirty="0">
                <a:hlinkClick r:id="rId4"/>
              </a:rPr>
              <a:t>http://www.despazio.net/pelis/casablanca_sam.html</a:t>
            </a:r>
            <a:r>
              <a:rPr lang="es-ES_tradnl" sz="1100" dirty="0"/>
              <a:t> </a:t>
            </a:r>
          </a:p>
        </p:txBody>
      </p:sp>
    </p:spTree>
    <p:extLst>
      <p:ext uri="{BB962C8B-B14F-4D97-AF65-F5344CB8AC3E}">
        <p14:creationId xmlns:p14="http://schemas.microsoft.com/office/powerpoint/2010/main" val="824258241"/>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7" name="CuadroTexto 6"/>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6" name="Imagen 5" descr="kandinsky.jpg"/>
          <p:cNvPicPr>
            <a:picLocks noChangeAspect="1"/>
          </p:cNvPicPr>
          <p:nvPr/>
        </p:nvPicPr>
        <p:blipFill>
          <a:blip r:embed="rId2"/>
          <a:stretch>
            <a:fillRect/>
          </a:stretch>
        </p:blipFill>
        <p:spPr>
          <a:xfrm>
            <a:off x="1228252" y="1045276"/>
            <a:ext cx="6772674" cy="5079505"/>
          </a:xfrm>
          <a:prstGeom prst="rect">
            <a:avLst/>
          </a:prstGeom>
        </p:spPr>
      </p:pic>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7" name="CuadroTexto 6"/>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sp>
        <p:nvSpPr>
          <p:cNvPr id="8" name="CuadroTexto 7"/>
          <p:cNvSpPr txBox="1"/>
          <p:nvPr/>
        </p:nvSpPr>
        <p:spPr>
          <a:xfrm>
            <a:off x="2095434" y="5999444"/>
            <a:ext cx="5073556" cy="369332"/>
          </a:xfrm>
          <a:prstGeom prst="rect">
            <a:avLst/>
          </a:prstGeom>
          <a:noFill/>
        </p:spPr>
        <p:txBody>
          <a:bodyPr wrap="square" rtlCol="0">
            <a:spAutoFit/>
          </a:bodyPr>
          <a:lstStyle/>
          <a:p>
            <a:pPr algn="ctr"/>
            <a:r>
              <a:rPr lang="es-ES_tradnl" b="1" dirty="0"/>
              <a:t>“La forma del cine”, Sergei M. Eisenstein</a:t>
            </a:r>
          </a:p>
        </p:txBody>
      </p:sp>
      <p:pic>
        <p:nvPicPr>
          <p:cNvPr id="11" name="Imagen 10" descr="eisenstein.jpg"/>
          <p:cNvPicPr>
            <a:picLocks noChangeAspect="1"/>
          </p:cNvPicPr>
          <p:nvPr/>
        </p:nvPicPr>
        <p:blipFill>
          <a:blip r:embed="rId2"/>
          <a:stretch>
            <a:fillRect/>
          </a:stretch>
        </p:blipFill>
        <p:spPr>
          <a:xfrm>
            <a:off x="1399383" y="1030900"/>
            <a:ext cx="6318227" cy="4842329"/>
          </a:xfrm>
          <a:prstGeom prst="rect">
            <a:avLst/>
          </a:prstGeom>
        </p:spPr>
      </p:pic>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8" name="CuadroTexto 7"/>
          <p:cNvSpPr txBox="1"/>
          <p:nvPr/>
        </p:nvSpPr>
        <p:spPr>
          <a:xfrm>
            <a:off x="618309" y="3431012"/>
            <a:ext cx="7999827" cy="2554545"/>
          </a:xfrm>
          <a:prstGeom prst="rect">
            <a:avLst/>
          </a:prstGeom>
          <a:noFill/>
        </p:spPr>
        <p:txBody>
          <a:bodyPr wrap="square" rtlCol="0">
            <a:spAutoFit/>
          </a:bodyPr>
          <a:lstStyle/>
          <a:p>
            <a:r>
              <a:rPr lang="es-ES_tradnl" sz="2000" dirty="0"/>
              <a:t>Tipos de montaje, según Eisenstein:</a:t>
            </a:r>
          </a:p>
          <a:p>
            <a:endParaRPr lang="es-ES_tradnl" sz="2000" dirty="0"/>
          </a:p>
          <a:p>
            <a:pPr>
              <a:buFontTx/>
              <a:buChar char="-"/>
            </a:pPr>
            <a:r>
              <a:rPr lang="es-ES_tradnl" sz="2000" dirty="0"/>
              <a:t> Métrico (duraciones)</a:t>
            </a:r>
          </a:p>
          <a:p>
            <a:pPr>
              <a:buFontTx/>
              <a:buChar char="-"/>
            </a:pPr>
            <a:r>
              <a:rPr lang="es-ES_tradnl" sz="2000" dirty="0"/>
              <a:t> Rítmico (movimientos internos)</a:t>
            </a:r>
          </a:p>
          <a:p>
            <a:pPr>
              <a:buFontTx/>
              <a:buChar char="-"/>
            </a:pPr>
            <a:r>
              <a:rPr lang="es-ES_tradnl" sz="2000" dirty="0"/>
              <a:t> Tonal (factores afectivos)</a:t>
            </a:r>
          </a:p>
          <a:p>
            <a:pPr>
              <a:buFontTx/>
              <a:buChar char="-"/>
            </a:pPr>
            <a:r>
              <a:rPr lang="es-ES_tradnl" sz="2000" dirty="0"/>
              <a:t> Armónico (integración de factores)</a:t>
            </a:r>
          </a:p>
          <a:p>
            <a:pPr>
              <a:buFontTx/>
              <a:buChar char="-"/>
            </a:pPr>
            <a:r>
              <a:rPr lang="es-ES_tradnl" sz="2000" dirty="0"/>
              <a:t> Intelectual (sentidos y significados)</a:t>
            </a:r>
          </a:p>
          <a:p>
            <a:endParaRPr lang="es-ES_tradnl" sz="2000" dirty="0"/>
          </a:p>
        </p:txBody>
      </p:sp>
      <p:pic>
        <p:nvPicPr>
          <p:cNvPr id="6" name="Imagen 5" descr="eisenstein.jpg"/>
          <p:cNvPicPr>
            <a:picLocks noChangeAspect="1"/>
          </p:cNvPicPr>
          <p:nvPr/>
        </p:nvPicPr>
        <p:blipFill>
          <a:blip r:embed="rId2"/>
          <a:stretch>
            <a:fillRect/>
          </a:stretch>
        </p:blipFill>
        <p:spPr>
          <a:xfrm>
            <a:off x="3216886" y="922272"/>
            <a:ext cx="2841466" cy="2177717"/>
          </a:xfrm>
          <a:prstGeom prst="rect">
            <a:avLst/>
          </a:prstGeom>
        </p:spPr>
      </p:pic>
      <p:sp>
        <p:nvSpPr>
          <p:cNvPr id="9" name="CuadroTexto 8"/>
          <p:cNvSpPr txBox="1"/>
          <p:nvPr/>
        </p:nvSpPr>
        <p:spPr>
          <a:xfrm>
            <a:off x="4472014" y="5834481"/>
            <a:ext cx="4194438" cy="338554"/>
          </a:xfrm>
          <a:prstGeom prst="rect">
            <a:avLst/>
          </a:prstGeom>
          <a:noFill/>
        </p:spPr>
        <p:txBody>
          <a:bodyPr wrap="square" rtlCol="0">
            <a:spAutoFit/>
          </a:bodyPr>
          <a:lstStyle/>
          <a:p>
            <a:r>
              <a:rPr lang="es-ES_tradnl" sz="1600" b="1" dirty="0"/>
              <a:t>“La forma del cine”, Sergei M. Eisenstein</a:t>
            </a:r>
          </a:p>
          <a:p>
            <a:endParaRPr lang="es-ES_tradnl" dirty="0"/>
          </a:p>
        </p:txBody>
      </p:sp>
      <p:sp>
        <p:nvSpPr>
          <p:cNvPr id="11" name="CuadroTexto 10"/>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8" name="CuadroTexto 7"/>
          <p:cNvSpPr txBox="1"/>
          <p:nvPr/>
        </p:nvSpPr>
        <p:spPr>
          <a:xfrm>
            <a:off x="618309" y="3121840"/>
            <a:ext cx="7999827" cy="2800766"/>
          </a:xfrm>
          <a:prstGeom prst="rect">
            <a:avLst/>
          </a:prstGeom>
          <a:noFill/>
        </p:spPr>
        <p:txBody>
          <a:bodyPr wrap="square" rtlCol="0">
            <a:spAutoFit/>
          </a:bodyPr>
          <a:lstStyle/>
          <a:p>
            <a:r>
              <a:rPr lang="es-ES_tradnl" sz="1600" dirty="0"/>
              <a:t>“</a:t>
            </a:r>
            <a:r>
              <a:rPr sz="1600" dirty="0"/>
              <a:t>En el montaje rítmico es el movimiento dentro del cuadro el que impele al movimiento del</a:t>
            </a:r>
            <a:r>
              <a:rPr lang="es-ES_tradnl" sz="1600" dirty="0"/>
              <a:t> </a:t>
            </a:r>
            <a:r>
              <a:rPr sz="1600" dirty="0"/>
              <a:t>montaje de cuadro en cuadro. Tales movimientos dentro del cuadro pueden ser los de los</a:t>
            </a:r>
            <a:r>
              <a:rPr lang="es-ES_tradnl" sz="1600" dirty="0"/>
              <a:t> </a:t>
            </a:r>
            <a:r>
              <a:rPr sz="1600" dirty="0"/>
              <a:t>objetos en acción, o los del ojo del espectador dirigidos a lo largo de las líneas de algún objeto</a:t>
            </a:r>
            <a:r>
              <a:rPr lang="es-ES_tradnl" sz="1600" dirty="0"/>
              <a:t> </a:t>
            </a:r>
            <a:r>
              <a:rPr sz="1600" dirty="0"/>
              <a:t>inmóvil</a:t>
            </a:r>
            <a:r>
              <a:rPr lang="es-ES_tradnl" sz="1600" dirty="0"/>
              <a:t>"</a:t>
            </a:r>
            <a:r>
              <a:rPr sz="1600" dirty="0"/>
              <a:t>.</a:t>
            </a:r>
            <a:endParaRPr lang="es-ES_tradnl" sz="1600" dirty="0"/>
          </a:p>
          <a:p>
            <a:endParaRPr sz="1600" dirty="0"/>
          </a:p>
          <a:p>
            <a:r>
              <a:rPr lang="es-ES_tradnl" sz="1600" dirty="0"/>
              <a:t>"</a:t>
            </a:r>
            <a:r>
              <a:rPr sz="1600" dirty="0"/>
              <a:t>En el montaje tonal,</a:t>
            </a:r>
            <a:r>
              <a:rPr lang="es-ES_tradnl" sz="1600" dirty="0"/>
              <a:t> </a:t>
            </a:r>
            <a:r>
              <a:rPr sz="1600" dirty="0"/>
              <a:t>el movimiento es percibido en un sentido más amplio. El concepto de</a:t>
            </a:r>
            <a:r>
              <a:rPr lang="es-ES_tradnl" sz="1600" dirty="0"/>
              <a:t> </a:t>
            </a:r>
            <a:r>
              <a:rPr sz="1600" dirty="0"/>
              <a:t>movimiento abarca todas las influencias afectivas del fragmento de montaje</a:t>
            </a:r>
            <a:r>
              <a:rPr lang="es-ES_tradnl" sz="1600" dirty="0"/>
              <a:t>"</a:t>
            </a:r>
            <a:r>
              <a:rPr sz="1600" dirty="0"/>
              <a:t>.</a:t>
            </a:r>
            <a:endParaRPr lang="es-ES_tradnl" sz="1600" dirty="0"/>
          </a:p>
          <a:p>
            <a:endParaRPr lang="es-ES_tradnl" sz="1600" dirty="0"/>
          </a:p>
          <a:p>
            <a:r>
              <a:rPr lang="es-ES_tradnl" sz="1600" dirty="0"/>
              <a:t>“E</a:t>
            </a:r>
            <a:r>
              <a:rPr sz="1600" dirty="0"/>
              <a:t>l montaje armónico es</a:t>
            </a:r>
            <a:r>
              <a:rPr lang="es-ES_tradnl" sz="1600" dirty="0"/>
              <a:t> </a:t>
            </a:r>
            <a:r>
              <a:rPr sz="1600" dirty="0"/>
              <a:t>orgánicamente el desarrollo más elevado a lo largo de la línea del montaje tonal</a:t>
            </a:r>
            <a:r>
              <a:rPr lang="es-ES_tradnl" sz="1600" dirty="0"/>
              <a:t>"</a:t>
            </a:r>
            <a:r>
              <a:rPr sz="1600" dirty="0"/>
              <a:t>. </a:t>
            </a:r>
          </a:p>
        </p:txBody>
      </p:sp>
      <p:pic>
        <p:nvPicPr>
          <p:cNvPr id="9" name="Imagen 8" descr="eisenstein.jpg"/>
          <p:cNvPicPr>
            <a:picLocks noChangeAspect="1"/>
          </p:cNvPicPr>
          <p:nvPr/>
        </p:nvPicPr>
        <p:blipFill>
          <a:blip r:embed="rId2"/>
          <a:stretch>
            <a:fillRect/>
          </a:stretch>
        </p:blipFill>
        <p:spPr>
          <a:xfrm>
            <a:off x="3216886" y="922272"/>
            <a:ext cx="2841466" cy="2177717"/>
          </a:xfrm>
          <a:prstGeom prst="rect">
            <a:avLst/>
          </a:prstGeom>
        </p:spPr>
      </p:pic>
      <p:sp>
        <p:nvSpPr>
          <p:cNvPr id="13" name="CuadroTexto 12"/>
          <p:cNvSpPr txBox="1"/>
          <p:nvPr/>
        </p:nvSpPr>
        <p:spPr>
          <a:xfrm>
            <a:off x="3888419" y="5834481"/>
            <a:ext cx="4729717" cy="523220"/>
          </a:xfrm>
          <a:prstGeom prst="rect">
            <a:avLst/>
          </a:prstGeom>
          <a:noFill/>
        </p:spPr>
        <p:txBody>
          <a:bodyPr wrap="square" rtlCol="0">
            <a:spAutoFit/>
          </a:bodyPr>
          <a:lstStyle/>
          <a:p>
            <a:pPr algn="r"/>
            <a:r>
              <a:rPr lang="es-ES_tradnl" sz="1600" b="1" dirty="0"/>
              <a:t>“La forma del cine”, Sergei M. Eisenstein</a:t>
            </a:r>
          </a:p>
          <a:p>
            <a:pPr algn="r"/>
            <a:r>
              <a:rPr lang="es-ES_tradnl" sz="1200" b="1" dirty="0">
                <a:hlinkClick r:id="rId3"/>
              </a:rPr>
              <a:t>http://www.despazio.net/eisenstein_montaje.pdf</a:t>
            </a:r>
            <a:endParaRPr lang="es-ES_tradnl" dirty="0"/>
          </a:p>
        </p:txBody>
      </p:sp>
      <p:sp>
        <p:nvSpPr>
          <p:cNvPr id="14" name="CuadroTexto 13"/>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8" name="CuadroTexto 7"/>
          <p:cNvSpPr txBox="1"/>
          <p:nvPr/>
        </p:nvSpPr>
        <p:spPr>
          <a:xfrm>
            <a:off x="2095434" y="5999444"/>
            <a:ext cx="5073556" cy="369332"/>
          </a:xfrm>
          <a:prstGeom prst="rect">
            <a:avLst/>
          </a:prstGeom>
          <a:noFill/>
        </p:spPr>
        <p:txBody>
          <a:bodyPr wrap="square" rtlCol="0">
            <a:spAutoFit/>
          </a:bodyPr>
          <a:lstStyle/>
          <a:p>
            <a:pPr algn="ctr"/>
            <a:r>
              <a:rPr lang="es-ES_tradnl" b="1" dirty="0"/>
              <a:t>“Esculpir en el tiempo”, </a:t>
            </a:r>
            <a:r>
              <a:rPr lang="es-ES_tradnl" b="1" dirty="0" err="1"/>
              <a:t>Andrei</a:t>
            </a:r>
            <a:r>
              <a:rPr lang="es-ES_tradnl" b="1" dirty="0"/>
              <a:t> </a:t>
            </a:r>
            <a:r>
              <a:rPr lang="es-ES_tradnl" b="1" dirty="0" err="1"/>
              <a:t>Tarkovski</a:t>
            </a:r>
            <a:r>
              <a:rPr lang="es-ES_tradnl" b="1" dirty="0"/>
              <a:t> </a:t>
            </a:r>
          </a:p>
        </p:txBody>
      </p:sp>
      <p:pic>
        <p:nvPicPr>
          <p:cNvPr id="10" name="Imagen 9" descr="tarkovsky.jpg"/>
          <p:cNvPicPr>
            <a:picLocks noChangeAspect="1"/>
          </p:cNvPicPr>
          <p:nvPr/>
        </p:nvPicPr>
        <p:blipFill>
          <a:blip r:embed="rId2"/>
          <a:stretch>
            <a:fillRect/>
          </a:stretch>
        </p:blipFill>
        <p:spPr>
          <a:xfrm>
            <a:off x="886963" y="1030900"/>
            <a:ext cx="7326454" cy="4842329"/>
          </a:xfrm>
          <a:prstGeom prst="rect">
            <a:avLst/>
          </a:prstGeom>
        </p:spPr>
      </p:pic>
      <p:sp>
        <p:nvSpPr>
          <p:cNvPr id="6" name="CuadroTexto 5"/>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8" name="CuadroTexto 7"/>
          <p:cNvSpPr txBox="1"/>
          <p:nvPr/>
        </p:nvSpPr>
        <p:spPr>
          <a:xfrm>
            <a:off x="618309" y="2536920"/>
            <a:ext cx="7999827" cy="3939541"/>
          </a:xfrm>
          <a:prstGeom prst="rect">
            <a:avLst/>
          </a:prstGeom>
          <a:noFill/>
        </p:spPr>
        <p:txBody>
          <a:bodyPr wrap="square" rtlCol="0">
            <a:spAutoFit/>
          </a:bodyPr>
          <a:lstStyle/>
          <a:p>
            <a:r>
              <a:rPr lang="es-ES_tradnl" dirty="0"/>
              <a:t>“Yo estoy profundamente convencido de que el ritmo es el elemento decisivo -el que otorga la forma- en el cine. No lo es, por otra parte, el montaje según se suele creer”.</a:t>
            </a:r>
          </a:p>
          <a:p>
            <a:endParaRPr lang="es-ES_tradnl" dirty="0"/>
          </a:p>
          <a:p>
            <a:r>
              <a:rPr lang="es-ES_tradnl" dirty="0"/>
              <a:t>“La imagen fílmica está completamente dominada por el ritmo, que reproduce el flujo del tiempo dentro de una toma. El hecho de que el flujo del tiempo también se observe en el comportamiento de los personajes, en las formas de representación y en el sonido, es tan solo un fenómeno concomitante que -hablando en teoría- </a:t>
            </a:r>
            <a:r>
              <a:rPr lang="es-ES_tradnl"/>
              <a:t>podría faltar </a:t>
            </a:r>
            <a:r>
              <a:rPr lang="es-ES_tradnl" dirty="0"/>
              <a:t>sin que con ello se viera minada la obra cinematográfica en su esencia. Se puede uno imaginar, en efecto, una película sin actores, sin música y sin construcciones, incluso sin montaje. Pero es imposible una película en la que en sus planos no se advierta el flujo del tiempo”.</a:t>
            </a:r>
            <a:endParaRPr lang="es-ES_tradnl" sz="1600" dirty="0"/>
          </a:p>
          <a:p>
            <a:pPr algn="r"/>
            <a:r>
              <a:rPr lang="es-ES_tradnl" sz="1600" b="1" dirty="0"/>
              <a:t>“Esculpir en el tiempo”, </a:t>
            </a:r>
            <a:r>
              <a:rPr lang="es-ES_tradnl" sz="1600" b="1" dirty="0" err="1"/>
              <a:t>Andrei</a:t>
            </a:r>
            <a:r>
              <a:rPr lang="es-ES_tradnl" sz="1600" b="1" dirty="0"/>
              <a:t> </a:t>
            </a:r>
            <a:r>
              <a:rPr lang="es-ES_tradnl" sz="1600" b="1" dirty="0" err="1"/>
              <a:t>Tarkovski</a:t>
            </a:r>
            <a:r>
              <a:rPr lang="es-ES_tradnl" sz="1600" b="1" dirty="0"/>
              <a:t> </a:t>
            </a:r>
          </a:p>
        </p:txBody>
      </p:sp>
      <p:pic>
        <p:nvPicPr>
          <p:cNvPr id="10" name="Imagen 9" descr="tarkovsky.jpg"/>
          <p:cNvPicPr>
            <a:picLocks noChangeAspect="1"/>
          </p:cNvPicPr>
          <p:nvPr/>
        </p:nvPicPr>
        <p:blipFill>
          <a:blip r:embed="rId2"/>
          <a:stretch>
            <a:fillRect/>
          </a:stretch>
        </p:blipFill>
        <p:spPr>
          <a:xfrm>
            <a:off x="3534354" y="1011050"/>
            <a:ext cx="2264328" cy="1496580"/>
          </a:xfrm>
          <a:prstGeom prst="rect">
            <a:avLst/>
          </a:prstGeom>
        </p:spPr>
      </p:pic>
      <p:sp>
        <p:nvSpPr>
          <p:cNvPr id="6" name="CuadroTexto 5"/>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juan_gris-la-guitarra-1918.jpg"/>
          <p:cNvPicPr>
            <a:picLocks noChangeAspect="1"/>
          </p:cNvPicPr>
          <p:nvPr/>
        </p:nvPicPr>
        <p:blipFill>
          <a:blip r:embed="rId2"/>
          <a:stretch>
            <a:fillRect/>
          </a:stretch>
        </p:blipFill>
        <p:spPr>
          <a:xfrm>
            <a:off x="-10051" y="181423"/>
            <a:ext cx="4697708" cy="6511380"/>
          </a:xfrm>
          <a:prstGeom prst="rect">
            <a:avLst/>
          </a:prstGeom>
        </p:spPr>
      </p:pic>
      <p:sp>
        <p:nvSpPr>
          <p:cNvPr id="8" name="CuadroTexto 7"/>
          <p:cNvSpPr txBox="1"/>
          <p:nvPr/>
        </p:nvSpPr>
        <p:spPr>
          <a:xfrm>
            <a:off x="5055491" y="770998"/>
            <a:ext cx="3917382" cy="5909311"/>
          </a:xfrm>
          <a:prstGeom prst="rect">
            <a:avLst/>
          </a:prstGeom>
          <a:noFill/>
        </p:spPr>
        <p:txBody>
          <a:bodyPr wrap="square" rtlCol="0">
            <a:spAutoFit/>
          </a:bodyPr>
          <a:lstStyle/>
          <a:p>
            <a:pPr>
              <a:buFontTx/>
              <a:buChar char="•"/>
            </a:pPr>
            <a:r>
              <a:rPr lang="es-ES_tradnl" b="1" dirty="0">
                <a:latin typeface="Arial" pitchFamily="34" charset="0"/>
                <a:cs typeface="Arial" pitchFamily="34" charset="0"/>
              </a:rPr>
              <a:t> ¿Qué es música?</a:t>
            </a:r>
          </a:p>
          <a:p>
            <a:endParaRPr lang="es-ES_tradnl" dirty="0">
              <a:latin typeface="Arial" pitchFamily="34" charset="0"/>
              <a:cs typeface="Arial" pitchFamily="34" charset="0"/>
            </a:endParaRPr>
          </a:p>
          <a:p>
            <a:pPr>
              <a:buFontTx/>
              <a:buChar char="•"/>
            </a:pPr>
            <a:r>
              <a:rPr lang="es-ES_tradnl" dirty="0">
                <a:latin typeface="Arial" pitchFamily="34" charset="0"/>
                <a:cs typeface="Arial" pitchFamily="34" charset="0"/>
              </a:rPr>
              <a:t> </a:t>
            </a:r>
            <a:r>
              <a:rPr lang="es-ES_tradnl" b="1" dirty="0">
                <a:latin typeface="Arial" pitchFamily="34" charset="0"/>
                <a:cs typeface="Arial" pitchFamily="34" charset="0"/>
              </a:rPr>
              <a:t>Valores musicales:</a:t>
            </a:r>
          </a:p>
          <a:p>
            <a:pPr lvl="1">
              <a:buFontTx/>
              <a:buChar char="•"/>
            </a:pPr>
            <a:r>
              <a:rPr lang="es-ES_tradnl" dirty="0">
                <a:latin typeface="Arial" pitchFamily="34" charset="0"/>
                <a:cs typeface="Arial" pitchFamily="34" charset="0"/>
              </a:rPr>
              <a:t> Vibraciones: tono e intensidad</a:t>
            </a:r>
          </a:p>
          <a:p>
            <a:pPr lvl="1">
              <a:buFontTx/>
              <a:buChar char="•"/>
            </a:pPr>
            <a:r>
              <a:rPr lang="es-ES_tradnl" dirty="0">
                <a:latin typeface="Arial" pitchFamily="34" charset="0"/>
                <a:cs typeface="Arial" pitchFamily="34" charset="0"/>
              </a:rPr>
              <a:t> Medida, orden y proporción</a:t>
            </a:r>
          </a:p>
          <a:p>
            <a:pPr lvl="1">
              <a:buFontTx/>
              <a:buChar char="•"/>
            </a:pPr>
            <a:r>
              <a:rPr lang="es-ES_tradnl" dirty="0">
                <a:latin typeface="Arial" pitchFamily="34" charset="0"/>
                <a:cs typeface="Arial" pitchFamily="34" charset="0"/>
              </a:rPr>
              <a:t> Pautas y reiteraciones</a:t>
            </a:r>
          </a:p>
          <a:p>
            <a:pPr lvl="1">
              <a:buFontTx/>
              <a:buChar char="•"/>
            </a:pPr>
            <a:r>
              <a:rPr lang="es-ES_tradnl" dirty="0">
                <a:latin typeface="Arial" pitchFamily="34" charset="0"/>
                <a:cs typeface="Arial" pitchFamily="34" charset="0"/>
              </a:rPr>
              <a:t> Formas melódicas</a:t>
            </a:r>
          </a:p>
          <a:p>
            <a:pPr lvl="1">
              <a:buFontTx/>
              <a:buChar char="•"/>
            </a:pPr>
            <a:r>
              <a:rPr lang="es-ES_tradnl" dirty="0">
                <a:latin typeface="Arial" pitchFamily="34" charset="0"/>
                <a:cs typeface="Arial" pitchFamily="34" charset="0"/>
              </a:rPr>
              <a:t> Relaciones armónicas</a:t>
            </a:r>
          </a:p>
          <a:p>
            <a:pPr lvl="1">
              <a:buFontTx/>
              <a:buChar char="•"/>
            </a:pPr>
            <a:r>
              <a:rPr lang="es-ES_tradnl" dirty="0">
                <a:latin typeface="Arial" pitchFamily="34" charset="0"/>
                <a:cs typeface="Arial" pitchFamily="34" charset="0"/>
              </a:rPr>
              <a:t> Tonalidad y modo</a:t>
            </a:r>
          </a:p>
          <a:p>
            <a:pPr lvl="1">
              <a:buFontTx/>
              <a:buChar char="•"/>
            </a:pPr>
            <a:r>
              <a:rPr lang="es-ES_tradnl" dirty="0">
                <a:latin typeface="Arial" pitchFamily="34" charset="0"/>
                <a:cs typeface="Arial" pitchFamily="34" charset="0"/>
              </a:rPr>
              <a:t> Densidad</a:t>
            </a:r>
          </a:p>
          <a:p>
            <a:pPr lvl="1">
              <a:buFontTx/>
              <a:buChar char="•"/>
            </a:pPr>
            <a:r>
              <a:rPr lang="es-ES_tradnl" dirty="0">
                <a:latin typeface="Arial" pitchFamily="34" charset="0"/>
                <a:cs typeface="Arial" pitchFamily="34" charset="0"/>
              </a:rPr>
              <a:t> Ritmo</a:t>
            </a:r>
          </a:p>
          <a:p>
            <a:pPr lvl="1">
              <a:buFontTx/>
              <a:buChar char="•"/>
            </a:pPr>
            <a:r>
              <a:rPr lang="es-ES_tradnl" dirty="0">
                <a:latin typeface="Arial" pitchFamily="34" charset="0"/>
                <a:cs typeface="Arial" pitchFamily="34" charset="0"/>
              </a:rPr>
              <a:t> Instrumentos y voces</a:t>
            </a:r>
          </a:p>
          <a:p>
            <a:pPr lvl="1">
              <a:buFontTx/>
              <a:buChar char="•"/>
            </a:pPr>
            <a:r>
              <a:rPr lang="es-ES_tradnl" dirty="0">
                <a:latin typeface="Arial" pitchFamily="34" charset="0"/>
                <a:cs typeface="Arial" pitchFamily="34" charset="0"/>
              </a:rPr>
              <a:t> Colores y timbres</a:t>
            </a:r>
          </a:p>
          <a:p>
            <a:pPr lvl="1">
              <a:buFontTx/>
              <a:buChar char="•"/>
            </a:pPr>
            <a:r>
              <a:rPr lang="es-ES_tradnl" dirty="0">
                <a:latin typeface="Arial" pitchFamily="34" charset="0"/>
                <a:cs typeface="Arial" pitchFamily="34" charset="0"/>
              </a:rPr>
              <a:t> Formas musicales</a:t>
            </a:r>
          </a:p>
          <a:p>
            <a:pPr lvl="1">
              <a:buFontTx/>
              <a:buChar char="•"/>
            </a:pPr>
            <a:r>
              <a:rPr lang="es-ES_tradnl" dirty="0">
                <a:latin typeface="Arial" pitchFamily="34" charset="0"/>
                <a:cs typeface="Arial" pitchFamily="34" charset="0"/>
              </a:rPr>
              <a:t> Atmósferas sonoras</a:t>
            </a:r>
          </a:p>
          <a:p>
            <a:pPr>
              <a:buFontTx/>
              <a:buChar char="•"/>
            </a:pPr>
            <a:endParaRPr lang="es-ES_tradnl" dirty="0">
              <a:latin typeface="Arial" pitchFamily="34" charset="0"/>
              <a:cs typeface="Arial" pitchFamily="34" charset="0"/>
            </a:endParaRPr>
          </a:p>
          <a:p>
            <a:pPr>
              <a:buFontTx/>
              <a:buChar char="•"/>
            </a:pPr>
            <a:r>
              <a:rPr lang="es-ES_tradnl" dirty="0">
                <a:latin typeface="Arial" pitchFamily="34" charset="0"/>
                <a:cs typeface="Arial" pitchFamily="34" charset="0"/>
              </a:rPr>
              <a:t> </a:t>
            </a:r>
            <a:r>
              <a:rPr lang="es-ES_tradnl" b="1" dirty="0">
                <a:latin typeface="Arial" pitchFamily="34" charset="0"/>
                <a:cs typeface="Arial" pitchFamily="34" charset="0"/>
              </a:rPr>
              <a:t>Ámbito emocional:</a:t>
            </a:r>
          </a:p>
          <a:p>
            <a:r>
              <a:rPr lang="es-ES_tradnl" dirty="0">
                <a:latin typeface="Arial" pitchFamily="34" charset="0"/>
                <a:cs typeface="Arial" pitchFamily="34" charset="0"/>
              </a:rPr>
              <a:t>   afectos, sentimientos, pasiones…</a:t>
            </a:r>
          </a:p>
          <a:p>
            <a:endParaRPr lang="es-ES_tradnl" dirty="0">
              <a:latin typeface="Arial" pitchFamily="34" charset="0"/>
              <a:cs typeface="Arial" pitchFamily="34" charset="0"/>
            </a:endParaRPr>
          </a:p>
          <a:p>
            <a:pPr>
              <a:buFontTx/>
              <a:buChar char="•"/>
            </a:pPr>
            <a:r>
              <a:rPr lang="es-ES_tradnl" dirty="0">
                <a:latin typeface="Arial" pitchFamily="34" charset="0"/>
                <a:cs typeface="Arial" pitchFamily="34" charset="0"/>
              </a:rPr>
              <a:t> </a:t>
            </a:r>
            <a:r>
              <a:rPr lang="es-ES_tradnl" b="1" dirty="0">
                <a:latin typeface="Arial" pitchFamily="34" charset="0"/>
                <a:cs typeface="Arial" pitchFamily="34" charset="0"/>
              </a:rPr>
              <a:t>Interacción música - imagen:</a:t>
            </a:r>
          </a:p>
          <a:p>
            <a:r>
              <a:rPr lang="es-ES_tradnl" dirty="0">
                <a:latin typeface="Arial" pitchFamily="34" charset="0"/>
                <a:cs typeface="Arial" pitchFamily="34" charset="0"/>
                <a:hlinkClick r:id="rId3" action="ppaction://hlinksldjump"/>
              </a:rPr>
              <a:t>                              funcionalidad</a:t>
            </a:r>
            <a:endParaRPr lang="es-ES_tradnl" dirty="0">
              <a:latin typeface="Arial" pitchFamily="34" charset="0"/>
              <a:cs typeface="Arial" pitchFamily="34" charset="0"/>
            </a:endParaRPr>
          </a:p>
        </p:txBody>
      </p:sp>
      <p:sp>
        <p:nvSpPr>
          <p:cNvPr id="10" name="CuadroTexto 9"/>
          <p:cNvSpPr txBox="1"/>
          <p:nvPr/>
        </p:nvSpPr>
        <p:spPr>
          <a:xfrm>
            <a:off x="4687658" y="275809"/>
            <a:ext cx="4456342" cy="553998"/>
          </a:xfrm>
          <a:prstGeom prst="rect">
            <a:avLst/>
          </a:prstGeom>
          <a:noFill/>
        </p:spPr>
        <p:txBody>
          <a:bodyPr wrap="square" rtlCol="0">
            <a:spAutoFit/>
          </a:bodyPr>
          <a:lstStyle/>
          <a:p>
            <a:r>
              <a:rPr lang="es-ES_tradnl" sz="1500" b="1" dirty="0">
                <a:latin typeface="Arial"/>
                <a:cs typeface="Arial"/>
              </a:rPr>
              <a:t>“Todas las artes actuales tienden a la música”</a:t>
            </a:r>
          </a:p>
          <a:p>
            <a:r>
              <a:rPr lang="es-ES_tradnl" sz="1500" b="1" dirty="0">
                <a:latin typeface="Arial"/>
                <a:cs typeface="Arial"/>
              </a:rPr>
              <a:t>                                                             </a:t>
            </a:r>
            <a:r>
              <a:rPr lang="es-ES_tradnl" sz="1200" dirty="0">
                <a:latin typeface="Arial"/>
                <a:cs typeface="Arial"/>
              </a:rPr>
              <a:t>Antoni Tàpies</a:t>
            </a:r>
          </a:p>
        </p:txBody>
      </p:sp>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56134849"/>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8" name="CuadroTexto 7"/>
          <p:cNvSpPr txBox="1"/>
          <p:nvPr/>
        </p:nvSpPr>
        <p:spPr>
          <a:xfrm>
            <a:off x="618309" y="3155264"/>
            <a:ext cx="7999827" cy="2431435"/>
          </a:xfrm>
          <a:prstGeom prst="rect">
            <a:avLst/>
          </a:prstGeom>
          <a:noFill/>
        </p:spPr>
        <p:txBody>
          <a:bodyPr wrap="square" rtlCol="0">
            <a:spAutoFit/>
          </a:bodyPr>
          <a:lstStyle/>
          <a:p>
            <a:r>
              <a:rPr lang="es-ES_tradnl" dirty="0"/>
              <a:t>“El ritmo cinematográfico está determinado no por la duración de los planos, sino por la tensión del tiempo que transcurre en ellos”.</a:t>
            </a:r>
          </a:p>
          <a:p>
            <a:endParaRPr lang="es-ES_tradnl" dirty="0"/>
          </a:p>
          <a:p>
            <a:r>
              <a:rPr lang="es-ES_tradnl" dirty="0"/>
              <a:t>“El modo de estructurar el montaje perturba el flujo del tiempo, lo interrumpe y le concede una nueva calidad. La trasformación del tiempo es una forma de su expresión rítmica”. </a:t>
            </a:r>
          </a:p>
          <a:p>
            <a:pPr algn="r"/>
            <a:endParaRPr lang="es-ES_tradnl" sz="1600" b="1" dirty="0"/>
          </a:p>
          <a:p>
            <a:pPr algn="r"/>
            <a:r>
              <a:rPr lang="es-ES_tradnl" sz="1600" b="1" dirty="0"/>
              <a:t>“Esculpir en el tiempo”, </a:t>
            </a:r>
            <a:r>
              <a:rPr lang="es-ES_tradnl" sz="1600" b="1" dirty="0" err="1"/>
              <a:t>Andrei</a:t>
            </a:r>
            <a:r>
              <a:rPr lang="es-ES_tradnl" sz="1600" b="1" dirty="0"/>
              <a:t> </a:t>
            </a:r>
            <a:r>
              <a:rPr lang="es-ES_tradnl" sz="1600" b="1" dirty="0" err="1"/>
              <a:t>Tarkovski</a:t>
            </a:r>
            <a:endParaRPr lang="es-ES_tradnl" sz="1600" b="1" dirty="0"/>
          </a:p>
          <a:p>
            <a:pPr algn="r"/>
            <a:r>
              <a:rPr lang="es-ES_tradnl" sz="1200" b="1" dirty="0">
                <a:hlinkClick r:id="rId2"/>
              </a:rPr>
              <a:t>www.despazio.net/tarkovski_esculpir_tiempo.pdf</a:t>
            </a:r>
            <a:r>
              <a:rPr lang="es-ES_tradnl" sz="1200" b="1" dirty="0"/>
              <a:t>  </a:t>
            </a:r>
          </a:p>
        </p:txBody>
      </p:sp>
      <p:pic>
        <p:nvPicPr>
          <p:cNvPr id="10" name="Imagen 9" descr="tarkovsky.jpg"/>
          <p:cNvPicPr>
            <a:picLocks noChangeAspect="1"/>
          </p:cNvPicPr>
          <p:nvPr/>
        </p:nvPicPr>
        <p:blipFill>
          <a:blip r:embed="rId3"/>
          <a:stretch>
            <a:fillRect/>
          </a:stretch>
        </p:blipFill>
        <p:spPr>
          <a:xfrm>
            <a:off x="3534354" y="1011050"/>
            <a:ext cx="2264328" cy="1496580"/>
          </a:xfrm>
          <a:prstGeom prst="rect">
            <a:avLst/>
          </a:prstGeom>
        </p:spPr>
      </p:pic>
      <p:sp>
        <p:nvSpPr>
          <p:cNvPr id="6" name="CuadroTexto 5"/>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5812632"/>
            <a:ext cx="9144000" cy="400110"/>
          </a:xfrm>
          <a:prstGeom prst="rect">
            <a:avLst/>
          </a:prstGeom>
          <a:noFill/>
        </p:spPr>
        <p:txBody>
          <a:bodyPr wrap="square" rtlCol="0">
            <a:spAutoFit/>
          </a:bodyPr>
          <a:lstStyle/>
          <a:p>
            <a:pPr algn="ctr"/>
            <a:r>
              <a:rPr lang="es-ES_tradnl" sz="2000" dirty="0"/>
              <a:t>“El </a:t>
            </a:r>
            <a:r>
              <a:rPr lang="es-ES_tradnl" sz="2000" b="1" dirty="0"/>
              <a:t>movimiento</a:t>
            </a:r>
            <a:r>
              <a:rPr lang="es-ES_tradnl" sz="2000" dirty="0"/>
              <a:t> es la incitación visual más fuerte a la atención” (R. Arnheim)</a:t>
            </a:r>
          </a:p>
          <a:p>
            <a:pPr algn="ctr"/>
            <a:endParaRPr lang="es-ES_tradnl" sz="2000" dirty="0"/>
          </a:p>
        </p:txBody>
      </p:sp>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5" name="CuadroTexto 4"/>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8" name="Imagen 7" descr="arnheim.jpg"/>
          <p:cNvPicPr>
            <a:picLocks noChangeAspect="1"/>
          </p:cNvPicPr>
          <p:nvPr/>
        </p:nvPicPr>
        <p:blipFill>
          <a:blip r:embed="rId2"/>
          <a:stretch>
            <a:fillRect/>
          </a:stretch>
        </p:blipFill>
        <p:spPr>
          <a:xfrm>
            <a:off x="827200" y="1074537"/>
            <a:ext cx="7511553" cy="4671247"/>
          </a:xfrm>
          <a:prstGeom prst="rect">
            <a:avLst/>
          </a:prstGeom>
        </p:spPr>
      </p:pic>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5" name="Text Box 6"/>
          <p:cNvSpPr txBox="1">
            <a:spLocks noChangeArrowheads="1"/>
          </p:cNvSpPr>
          <p:nvPr/>
        </p:nvSpPr>
        <p:spPr bwMode="auto">
          <a:xfrm>
            <a:off x="284165" y="1856201"/>
            <a:ext cx="2592388" cy="369332"/>
          </a:xfrm>
          <a:prstGeom prst="rect">
            <a:avLst/>
          </a:prstGeom>
          <a:noFill/>
          <a:ln w="9525">
            <a:noFill/>
            <a:miter lim="800000"/>
            <a:headEnd/>
            <a:tailEnd/>
          </a:ln>
          <a:effectLst/>
        </p:spPr>
        <p:txBody>
          <a:bodyPr>
            <a:spAutoFit/>
          </a:bodyPr>
          <a:lstStyle/>
          <a:p>
            <a:pPr>
              <a:spcBef>
                <a:spcPct val="50000"/>
              </a:spcBef>
            </a:pPr>
            <a:r>
              <a:rPr lang="es-ES" dirty="0"/>
              <a:t>Sucesos en el </a:t>
            </a:r>
            <a:r>
              <a:rPr lang="es-ES" b="1" dirty="0"/>
              <a:t>TIEMPO</a:t>
            </a:r>
          </a:p>
        </p:txBody>
      </p:sp>
      <p:sp>
        <p:nvSpPr>
          <p:cNvPr id="7" name="Text Box 7"/>
          <p:cNvSpPr txBox="1">
            <a:spLocks noChangeArrowheads="1"/>
          </p:cNvSpPr>
          <p:nvPr/>
        </p:nvSpPr>
        <p:spPr bwMode="auto">
          <a:xfrm>
            <a:off x="288742" y="2367848"/>
            <a:ext cx="2903041" cy="474489"/>
          </a:xfrm>
          <a:prstGeom prst="rect">
            <a:avLst/>
          </a:prstGeom>
          <a:noFill/>
          <a:ln w="9525">
            <a:noFill/>
            <a:miter lim="800000"/>
            <a:headEnd/>
            <a:tailEnd/>
          </a:ln>
          <a:effectLst/>
        </p:spPr>
        <p:txBody>
          <a:bodyPr wrap="square">
            <a:spAutoFit/>
          </a:bodyPr>
          <a:lstStyle/>
          <a:p>
            <a:r>
              <a:rPr lang="es-ES" sz="1200" dirty="0"/>
              <a:t>Pulsos, tensiones, transformaciones, </a:t>
            </a:r>
          </a:p>
          <a:p>
            <a:r>
              <a:rPr lang="es-ES" sz="1200" dirty="0"/>
              <a:t>relaciones, expectativas, velocidades…</a:t>
            </a:r>
          </a:p>
        </p:txBody>
      </p:sp>
      <p:sp>
        <p:nvSpPr>
          <p:cNvPr id="8" name="Text Box 8"/>
          <p:cNvSpPr txBox="1">
            <a:spLocks noChangeArrowheads="1"/>
          </p:cNvSpPr>
          <p:nvPr/>
        </p:nvSpPr>
        <p:spPr bwMode="auto">
          <a:xfrm>
            <a:off x="3021015" y="1781071"/>
            <a:ext cx="1836737" cy="553998"/>
          </a:xfrm>
          <a:prstGeom prst="rect">
            <a:avLst/>
          </a:prstGeom>
          <a:noFill/>
          <a:ln w="9525">
            <a:noFill/>
            <a:miter lim="800000"/>
            <a:headEnd/>
            <a:tailEnd/>
          </a:ln>
          <a:effectLst/>
        </p:spPr>
        <p:txBody>
          <a:bodyPr wrap="square">
            <a:spAutoFit/>
          </a:bodyPr>
          <a:lstStyle/>
          <a:p>
            <a:pPr>
              <a:spcBef>
                <a:spcPct val="50000"/>
              </a:spcBef>
            </a:pPr>
            <a:r>
              <a:rPr lang="es-ES" sz="1200" dirty="0"/>
              <a:t>Activo – Contemplativo</a:t>
            </a:r>
          </a:p>
          <a:p>
            <a:pPr>
              <a:spcBef>
                <a:spcPct val="50000"/>
              </a:spcBef>
            </a:pPr>
            <a:r>
              <a:rPr lang="es-ES" sz="1200" dirty="0"/>
              <a:t>Narrativo – Detenido </a:t>
            </a:r>
          </a:p>
        </p:txBody>
      </p:sp>
      <p:sp>
        <p:nvSpPr>
          <p:cNvPr id="10" name="Text Box 9"/>
          <p:cNvSpPr txBox="1">
            <a:spLocks noChangeArrowheads="1"/>
          </p:cNvSpPr>
          <p:nvPr/>
        </p:nvSpPr>
        <p:spPr bwMode="auto">
          <a:xfrm>
            <a:off x="250825" y="5448036"/>
            <a:ext cx="7561263" cy="366713"/>
          </a:xfrm>
          <a:prstGeom prst="rect">
            <a:avLst/>
          </a:prstGeom>
          <a:noFill/>
          <a:ln w="9525">
            <a:noFill/>
            <a:miter lim="800000"/>
            <a:headEnd/>
            <a:tailEnd/>
          </a:ln>
          <a:effectLst/>
        </p:spPr>
        <p:txBody>
          <a:bodyPr>
            <a:spAutoFit/>
          </a:bodyPr>
          <a:lstStyle/>
          <a:p>
            <a:pPr>
              <a:spcBef>
                <a:spcPct val="50000"/>
              </a:spcBef>
            </a:pPr>
            <a:r>
              <a:rPr lang="es-ES" dirty="0"/>
              <a:t>Líneas argumentales - Estructuras lineales - Recorridos – </a:t>
            </a:r>
            <a:r>
              <a:rPr lang="es-ES" dirty="0">
                <a:solidFill>
                  <a:srgbClr val="FF6600"/>
                </a:solidFill>
              </a:rPr>
              <a:t>MELODÍAS</a:t>
            </a:r>
            <a:r>
              <a:rPr lang="es-ES" dirty="0"/>
              <a:t>  </a:t>
            </a:r>
          </a:p>
        </p:txBody>
      </p:sp>
      <p:sp>
        <p:nvSpPr>
          <p:cNvPr id="11" name="Text Box 10"/>
          <p:cNvSpPr txBox="1">
            <a:spLocks noChangeArrowheads="1"/>
          </p:cNvSpPr>
          <p:nvPr/>
        </p:nvSpPr>
        <p:spPr bwMode="auto">
          <a:xfrm>
            <a:off x="250825" y="5879836"/>
            <a:ext cx="8642350" cy="366713"/>
          </a:xfrm>
          <a:prstGeom prst="rect">
            <a:avLst/>
          </a:prstGeom>
          <a:noFill/>
          <a:ln w="9525">
            <a:noFill/>
            <a:miter lim="800000"/>
            <a:headEnd/>
            <a:tailEnd/>
          </a:ln>
          <a:effectLst/>
        </p:spPr>
        <p:txBody>
          <a:bodyPr>
            <a:spAutoFit/>
          </a:bodyPr>
          <a:lstStyle/>
          <a:p>
            <a:pPr>
              <a:spcBef>
                <a:spcPct val="50000"/>
              </a:spcBef>
            </a:pPr>
            <a:r>
              <a:rPr lang="es-ES" dirty="0"/>
              <a:t>Cuadros - Escenas - Composiciones espaciales - Acontecimientos – </a:t>
            </a:r>
            <a:r>
              <a:rPr lang="es-ES" dirty="0">
                <a:solidFill>
                  <a:srgbClr val="FF6600"/>
                </a:solidFill>
              </a:rPr>
              <a:t>ARMONÍAS  </a:t>
            </a:r>
          </a:p>
        </p:txBody>
      </p:sp>
      <p:sp>
        <p:nvSpPr>
          <p:cNvPr id="13" name="Text Box 12"/>
          <p:cNvSpPr txBox="1">
            <a:spLocks noChangeArrowheads="1"/>
          </p:cNvSpPr>
          <p:nvPr/>
        </p:nvSpPr>
        <p:spPr bwMode="auto">
          <a:xfrm>
            <a:off x="250825" y="6313224"/>
            <a:ext cx="8135938" cy="366712"/>
          </a:xfrm>
          <a:prstGeom prst="rect">
            <a:avLst/>
          </a:prstGeom>
          <a:noFill/>
          <a:ln w="9525">
            <a:noFill/>
            <a:miter lim="800000"/>
            <a:headEnd/>
            <a:tailEnd/>
          </a:ln>
          <a:effectLst/>
        </p:spPr>
        <p:txBody>
          <a:bodyPr>
            <a:spAutoFit/>
          </a:bodyPr>
          <a:lstStyle/>
          <a:p>
            <a:pPr>
              <a:spcBef>
                <a:spcPct val="50000"/>
              </a:spcBef>
            </a:pPr>
            <a:r>
              <a:rPr lang="es-ES" dirty="0"/>
              <a:t>Pulsos - Proporciones - Alternancias - Reiteraciones - Fluidez  – </a:t>
            </a:r>
            <a:r>
              <a:rPr lang="es-ES" dirty="0">
                <a:solidFill>
                  <a:srgbClr val="FF6600"/>
                </a:solidFill>
              </a:rPr>
              <a:t>RITMOS</a:t>
            </a:r>
            <a:r>
              <a:rPr lang="es-ES" dirty="0"/>
              <a:t> </a:t>
            </a:r>
          </a:p>
        </p:txBody>
      </p:sp>
      <p:sp>
        <p:nvSpPr>
          <p:cNvPr id="14" name="Text Box 13"/>
          <p:cNvSpPr txBox="1">
            <a:spLocks noChangeArrowheads="1"/>
          </p:cNvSpPr>
          <p:nvPr/>
        </p:nvSpPr>
        <p:spPr bwMode="auto">
          <a:xfrm>
            <a:off x="332188" y="3891164"/>
            <a:ext cx="2081219" cy="584776"/>
          </a:xfrm>
          <a:prstGeom prst="rect">
            <a:avLst/>
          </a:prstGeom>
          <a:noFill/>
          <a:ln w="9525">
            <a:noFill/>
            <a:miter lim="800000"/>
            <a:headEnd/>
            <a:tailEnd/>
          </a:ln>
          <a:effectLst/>
        </p:spPr>
        <p:txBody>
          <a:bodyPr wrap="square">
            <a:spAutoFit/>
          </a:bodyPr>
          <a:lstStyle/>
          <a:p>
            <a:pPr>
              <a:spcBef>
                <a:spcPct val="50000"/>
              </a:spcBef>
            </a:pPr>
            <a:r>
              <a:rPr lang="es-ES" sz="3200" b="1" dirty="0"/>
              <a:t>Ámbitos </a:t>
            </a:r>
          </a:p>
        </p:txBody>
      </p:sp>
      <p:sp>
        <p:nvSpPr>
          <p:cNvPr id="15" name="Text Box 14"/>
          <p:cNvSpPr txBox="1">
            <a:spLocks noChangeArrowheads="1"/>
          </p:cNvSpPr>
          <p:nvPr/>
        </p:nvSpPr>
        <p:spPr bwMode="auto">
          <a:xfrm>
            <a:off x="3496768" y="3391098"/>
            <a:ext cx="1152525" cy="553998"/>
          </a:xfrm>
          <a:prstGeom prst="rect">
            <a:avLst/>
          </a:prstGeom>
          <a:noFill/>
          <a:ln w="9525">
            <a:noFill/>
            <a:miter lim="800000"/>
            <a:headEnd/>
            <a:tailEnd/>
          </a:ln>
          <a:effectLst/>
        </p:spPr>
        <p:txBody>
          <a:bodyPr>
            <a:spAutoFit/>
          </a:bodyPr>
          <a:lstStyle/>
          <a:p>
            <a:pPr>
              <a:spcBef>
                <a:spcPct val="50000"/>
              </a:spcBef>
            </a:pPr>
            <a:r>
              <a:rPr lang="es-ES" sz="1200" dirty="0"/>
              <a:t>Sonoro</a:t>
            </a:r>
          </a:p>
          <a:p>
            <a:pPr>
              <a:spcBef>
                <a:spcPct val="50000"/>
              </a:spcBef>
            </a:pPr>
            <a:r>
              <a:rPr lang="es-ES" sz="1200" dirty="0"/>
              <a:t>Visual</a:t>
            </a:r>
          </a:p>
        </p:txBody>
      </p:sp>
      <p:sp>
        <p:nvSpPr>
          <p:cNvPr id="16" name="AutoShape 15"/>
          <p:cNvSpPr>
            <a:spLocks/>
          </p:cNvSpPr>
          <p:nvPr/>
        </p:nvSpPr>
        <p:spPr bwMode="auto">
          <a:xfrm>
            <a:off x="2210885" y="3462536"/>
            <a:ext cx="214313" cy="1571636"/>
          </a:xfrm>
          <a:prstGeom prst="leftBrace">
            <a:avLst>
              <a:gd name="adj1" fmla="val 123188"/>
              <a:gd name="adj2" fmla="val 50000"/>
            </a:avLst>
          </a:prstGeom>
          <a:noFill/>
          <a:ln w="9525">
            <a:solidFill>
              <a:schemeClr val="tx1"/>
            </a:solidFill>
            <a:round/>
            <a:headEnd/>
            <a:tailEnd/>
          </a:ln>
          <a:effectLst/>
        </p:spPr>
        <p:txBody>
          <a:bodyPr wrap="none" anchor="ctr"/>
          <a:lstStyle/>
          <a:p>
            <a:endParaRPr lang="es-ES"/>
          </a:p>
        </p:txBody>
      </p:sp>
      <p:sp>
        <p:nvSpPr>
          <p:cNvPr id="17" name="AutoShape 16"/>
          <p:cNvSpPr>
            <a:spLocks/>
          </p:cNvSpPr>
          <p:nvPr/>
        </p:nvSpPr>
        <p:spPr bwMode="auto">
          <a:xfrm>
            <a:off x="2857488" y="1726130"/>
            <a:ext cx="142876" cy="642942"/>
          </a:xfrm>
          <a:prstGeom prst="leftBrace">
            <a:avLst>
              <a:gd name="adj1" fmla="val 117593"/>
              <a:gd name="adj2" fmla="val 50000"/>
            </a:avLst>
          </a:prstGeom>
          <a:noFill/>
          <a:ln w="9525">
            <a:solidFill>
              <a:schemeClr val="tx1"/>
            </a:solidFill>
            <a:round/>
            <a:headEnd/>
            <a:tailEnd/>
          </a:ln>
          <a:effectLst/>
        </p:spPr>
        <p:txBody>
          <a:bodyPr wrap="none" anchor="ctr"/>
          <a:lstStyle/>
          <a:p>
            <a:endParaRPr lang="es-ES"/>
          </a:p>
        </p:txBody>
      </p:sp>
      <p:sp>
        <p:nvSpPr>
          <p:cNvPr id="18" name="Text Box 17"/>
          <p:cNvSpPr txBox="1">
            <a:spLocks noChangeArrowheads="1"/>
          </p:cNvSpPr>
          <p:nvPr/>
        </p:nvSpPr>
        <p:spPr bwMode="auto">
          <a:xfrm>
            <a:off x="2425198" y="3462536"/>
            <a:ext cx="982684" cy="369332"/>
          </a:xfrm>
          <a:prstGeom prst="rect">
            <a:avLst/>
          </a:prstGeom>
          <a:noFill/>
          <a:ln w="9525">
            <a:noFill/>
            <a:miter lim="800000"/>
            <a:headEnd/>
            <a:tailEnd/>
          </a:ln>
          <a:effectLst/>
        </p:spPr>
        <p:txBody>
          <a:bodyPr wrap="square">
            <a:spAutoFit/>
          </a:bodyPr>
          <a:lstStyle/>
          <a:p>
            <a:pPr>
              <a:spcBef>
                <a:spcPct val="50000"/>
              </a:spcBef>
            </a:pPr>
            <a:r>
              <a:rPr lang="es-ES" dirty="0"/>
              <a:t>Físicos</a:t>
            </a:r>
          </a:p>
        </p:txBody>
      </p:sp>
      <p:sp>
        <p:nvSpPr>
          <p:cNvPr id="19" name="Text Box 18"/>
          <p:cNvSpPr txBox="1">
            <a:spLocks noChangeArrowheads="1"/>
          </p:cNvSpPr>
          <p:nvPr/>
        </p:nvSpPr>
        <p:spPr bwMode="auto">
          <a:xfrm>
            <a:off x="2425198" y="4676982"/>
            <a:ext cx="1214446" cy="369332"/>
          </a:xfrm>
          <a:prstGeom prst="rect">
            <a:avLst/>
          </a:prstGeom>
          <a:noFill/>
          <a:ln w="9525">
            <a:noFill/>
            <a:miter lim="800000"/>
            <a:headEnd/>
            <a:tailEnd/>
          </a:ln>
          <a:effectLst/>
        </p:spPr>
        <p:txBody>
          <a:bodyPr wrap="square">
            <a:spAutoFit/>
          </a:bodyPr>
          <a:lstStyle/>
          <a:p>
            <a:pPr>
              <a:spcBef>
                <a:spcPct val="50000"/>
              </a:spcBef>
            </a:pPr>
            <a:r>
              <a:rPr lang="es-ES" dirty="0"/>
              <a:t>Psíquicos</a:t>
            </a:r>
          </a:p>
        </p:txBody>
      </p:sp>
      <p:sp>
        <p:nvSpPr>
          <p:cNvPr id="20" name="Text Box 20"/>
          <p:cNvSpPr txBox="1">
            <a:spLocks noChangeArrowheads="1"/>
          </p:cNvSpPr>
          <p:nvPr/>
        </p:nvSpPr>
        <p:spPr bwMode="auto">
          <a:xfrm>
            <a:off x="5606193" y="1250941"/>
            <a:ext cx="3537807" cy="2523768"/>
          </a:xfrm>
          <a:prstGeom prst="rect">
            <a:avLst/>
          </a:prstGeom>
          <a:noFill/>
          <a:ln w="9525">
            <a:noFill/>
            <a:miter lim="800000"/>
            <a:headEnd/>
            <a:tailEnd/>
          </a:ln>
          <a:effectLst/>
        </p:spPr>
        <p:txBody>
          <a:bodyPr wrap="square">
            <a:spAutoFit/>
          </a:bodyPr>
          <a:lstStyle/>
          <a:p>
            <a:pPr algn="ctr">
              <a:spcBef>
                <a:spcPct val="50000"/>
              </a:spcBef>
            </a:pPr>
            <a:r>
              <a:rPr lang="es-ES" sz="3200" b="1" dirty="0"/>
              <a:t>Alternancias</a:t>
            </a:r>
          </a:p>
          <a:p>
            <a:pPr algn="ctr">
              <a:spcBef>
                <a:spcPct val="50000"/>
              </a:spcBef>
            </a:pPr>
            <a:r>
              <a:rPr lang="es-ES" sz="1400" dirty="0">
                <a:hlinkClick r:id="rId2"/>
              </a:rPr>
              <a:t>ARSIS - TESIS</a:t>
            </a:r>
            <a:endParaRPr lang="es-ES" sz="1400" dirty="0"/>
          </a:p>
          <a:p>
            <a:pPr algn="ctr">
              <a:spcBef>
                <a:spcPct val="50000"/>
              </a:spcBef>
            </a:pPr>
            <a:r>
              <a:rPr lang="es-ES" sz="1400" dirty="0"/>
              <a:t>DÉBIL - FUERTE </a:t>
            </a:r>
          </a:p>
          <a:p>
            <a:pPr algn="ctr">
              <a:spcBef>
                <a:spcPct val="50000"/>
              </a:spcBef>
            </a:pPr>
            <a:r>
              <a:rPr lang="es-ES" sz="1400" dirty="0"/>
              <a:t>PREGUNTA - RESPUESTA</a:t>
            </a:r>
          </a:p>
          <a:p>
            <a:pPr algn="ctr">
              <a:spcBef>
                <a:spcPct val="50000"/>
              </a:spcBef>
            </a:pPr>
            <a:r>
              <a:rPr lang="es-ES" sz="1400" dirty="0"/>
              <a:t>TENSIÓN - RESOLUCIÓN</a:t>
            </a:r>
          </a:p>
          <a:p>
            <a:pPr algn="ctr">
              <a:spcBef>
                <a:spcPct val="50000"/>
              </a:spcBef>
            </a:pPr>
            <a:r>
              <a:rPr lang="es-ES" sz="1400" dirty="0"/>
              <a:t>DISONANCIA - CONSONANCIA</a:t>
            </a:r>
          </a:p>
          <a:p>
            <a:pPr algn="ctr">
              <a:spcBef>
                <a:spcPct val="50000"/>
              </a:spcBef>
            </a:pPr>
            <a:r>
              <a:rPr lang="es-ES" sz="1400" dirty="0"/>
              <a:t>ACCIÓN - REPOSO</a:t>
            </a:r>
          </a:p>
        </p:txBody>
      </p:sp>
      <p:sp>
        <p:nvSpPr>
          <p:cNvPr id="21" name="19 CuadroTexto"/>
          <p:cNvSpPr txBox="1"/>
          <p:nvPr/>
        </p:nvSpPr>
        <p:spPr>
          <a:xfrm>
            <a:off x="3711082" y="4605544"/>
            <a:ext cx="1000132" cy="553998"/>
          </a:xfrm>
          <a:prstGeom prst="rect">
            <a:avLst/>
          </a:prstGeom>
          <a:noFill/>
        </p:spPr>
        <p:txBody>
          <a:bodyPr wrap="square" rtlCol="0">
            <a:spAutoFit/>
          </a:bodyPr>
          <a:lstStyle/>
          <a:p>
            <a:pPr>
              <a:spcBef>
                <a:spcPct val="50000"/>
              </a:spcBef>
            </a:pPr>
            <a:r>
              <a:rPr lang="es-ES" sz="1200" dirty="0"/>
              <a:t>Emocional</a:t>
            </a:r>
          </a:p>
          <a:p>
            <a:pPr>
              <a:spcBef>
                <a:spcPct val="50000"/>
              </a:spcBef>
            </a:pPr>
            <a:r>
              <a:rPr lang="es-ES" sz="1200" dirty="0"/>
              <a:t>Intelectual</a:t>
            </a:r>
            <a:endParaRPr lang="es-ES" dirty="0"/>
          </a:p>
        </p:txBody>
      </p:sp>
      <p:sp>
        <p:nvSpPr>
          <p:cNvPr id="22" name="AutoShape 15"/>
          <p:cNvSpPr>
            <a:spLocks/>
          </p:cNvSpPr>
          <p:nvPr/>
        </p:nvSpPr>
        <p:spPr bwMode="auto">
          <a:xfrm>
            <a:off x="3353892" y="3319660"/>
            <a:ext cx="142876" cy="642942"/>
          </a:xfrm>
          <a:prstGeom prst="leftBrace">
            <a:avLst>
              <a:gd name="adj1" fmla="val 123188"/>
              <a:gd name="adj2" fmla="val 50000"/>
            </a:avLst>
          </a:prstGeom>
          <a:noFill/>
          <a:ln w="9525">
            <a:solidFill>
              <a:schemeClr val="tx1"/>
            </a:solidFill>
            <a:round/>
            <a:headEnd/>
            <a:tailEnd/>
          </a:ln>
          <a:effectLst/>
        </p:spPr>
        <p:txBody>
          <a:bodyPr wrap="none" anchor="ctr"/>
          <a:lstStyle/>
          <a:p>
            <a:endParaRPr lang="es-ES"/>
          </a:p>
        </p:txBody>
      </p:sp>
      <p:sp>
        <p:nvSpPr>
          <p:cNvPr id="23" name="AutoShape 15"/>
          <p:cNvSpPr>
            <a:spLocks/>
          </p:cNvSpPr>
          <p:nvPr/>
        </p:nvSpPr>
        <p:spPr bwMode="auto">
          <a:xfrm>
            <a:off x="3568206" y="4534106"/>
            <a:ext cx="142876" cy="642942"/>
          </a:xfrm>
          <a:prstGeom prst="leftBrace">
            <a:avLst>
              <a:gd name="adj1" fmla="val 123188"/>
              <a:gd name="adj2" fmla="val 50000"/>
            </a:avLst>
          </a:prstGeom>
          <a:noFill/>
          <a:ln w="9525">
            <a:solidFill>
              <a:schemeClr val="tx1"/>
            </a:solidFill>
            <a:round/>
            <a:headEnd/>
            <a:tailEnd/>
          </a:ln>
          <a:effectLst/>
        </p:spPr>
        <p:txBody>
          <a:bodyPr wrap="none" anchor="ctr"/>
          <a:lstStyle/>
          <a:p>
            <a:endParaRPr lang="es-ES"/>
          </a:p>
        </p:txBody>
      </p:sp>
      <p:sp>
        <p:nvSpPr>
          <p:cNvPr id="24" name="CuadroTexto 23"/>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sp>
        <p:nvSpPr>
          <p:cNvPr id="25" name="CuadroTexto 24"/>
          <p:cNvSpPr txBox="1"/>
          <p:nvPr/>
        </p:nvSpPr>
        <p:spPr>
          <a:xfrm>
            <a:off x="292520" y="1245014"/>
            <a:ext cx="2707844" cy="584776"/>
          </a:xfrm>
          <a:prstGeom prst="rect">
            <a:avLst/>
          </a:prstGeom>
          <a:noFill/>
        </p:spPr>
        <p:txBody>
          <a:bodyPr wrap="square" rtlCol="0">
            <a:spAutoFit/>
          </a:bodyPr>
          <a:lstStyle/>
          <a:p>
            <a:r>
              <a:rPr lang="es-ES_tradnl" sz="3200" b="1" dirty="0"/>
              <a:t>Movimientos</a:t>
            </a: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08_partitura.jpg"/>
          <p:cNvPicPr>
            <a:picLocks noChangeAspect="1"/>
          </p:cNvPicPr>
          <p:nvPr/>
        </p:nvPicPr>
        <p:blipFill>
          <a:blip r:embed="rId2"/>
          <a:stretch>
            <a:fillRect/>
          </a:stretch>
        </p:blipFill>
        <p:spPr>
          <a:xfrm>
            <a:off x="2440214" y="95088"/>
            <a:ext cx="4689457" cy="6644981"/>
          </a:xfrm>
          <a:prstGeom prst="rect">
            <a:avLst/>
          </a:prstGeom>
        </p:spPr>
      </p:pic>
      <p:sp>
        <p:nvSpPr>
          <p:cNvPr id="6"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43693302"/>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24" name="CuadroTexto 23"/>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4" name="Imagen 3" descr="09_Secretos_metrograma1.jpg"/>
          <p:cNvPicPr>
            <a:picLocks noChangeAspect="1"/>
          </p:cNvPicPr>
          <p:nvPr/>
        </p:nvPicPr>
        <p:blipFill>
          <a:blip r:embed="rId2"/>
          <a:stretch>
            <a:fillRect/>
          </a:stretch>
        </p:blipFill>
        <p:spPr>
          <a:xfrm>
            <a:off x="521827" y="843371"/>
            <a:ext cx="8077785" cy="5573672"/>
          </a:xfrm>
          <a:prstGeom prst="rect">
            <a:avLst/>
          </a:prstGeom>
        </p:spPr>
      </p:pic>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24" name="CuadroTexto 23"/>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5" name="Imagen 4" descr="10_Secretos_metrograma2.jpg"/>
          <p:cNvPicPr>
            <a:picLocks noChangeAspect="1"/>
          </p:cNvPicPr>
          <p:nvPr/>
        </p:nvPicPr>
        <p:blipFill>
          <a:blip r:embed="rId2"/>
          <a:stretch>
            <a:fillRect/>
          </a:stretch>
        </p:blipFill>
        <p:spPr>
          <a:xfrm>
            <a:off x="521490" y="851727"/>
            <a:ext cx="8078140" cy="5573672"/>
          </a:xfrm>
          <a:prstGeom prst="rect">
            <a:avLst/>
          </a:prstGeom>
        </p:spPr>
      </p:pic>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24" name="CuadroTexto 23"/>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3" name="Imagen 2">
            <a:extLst>
              <a:ext uri="{FF2B5EF4-FFF2-40B4-BE49-F238E27FC236}">
                <a16:creationId xmlns:a16="http://schemas.microsoft.com/office/drawing/2014/main" id="{8A55A264-74E0-4897-BC76-9FAD72E5E45B}"/>
              </a:ext>
            </a:extLst>
          </p:cNvPr>
          <p:cNvPicPr>
            <a:picLocks noChangeAspect="1"/>
          </p:cNvPicPr>
          <p:nvPr/>
        </p:nvPicPr>
        <p:blipFill>
          <a:blip r:embed="rId2"/>
          <a:stretch>
            <a:fillRect/>
          </a:stretch>
        </p:blipFill>
        <p:spPr>
          <a:xfrm>
            <a:off x="440772" y="799834"/>
            <a:ext cx="8247224" cy="5498149"/>
          </a:xfrm>
          <a:prstGeom prst="rect">
            <a:avLst/>
          </a:prstGeom>
        </p:spPr>
      </p:pic>
      <p:sp>
        <p:nvSpPr>
          <p:cNvPr id="5" name="CuadroTexto 4">
            <a:extLst>
              <a:ext uri="{FF2B5EF4-FFF2-40B4-BE49-F238E27FC236}">
                <a16:creationId xmlns:a16="http://schemas.microsoft.com/office/drawing/2014/main" id="{1ED73184-62CC-4F4A-8BD1-96BA763F5505}"/>
              </a:ext>
            </a:extLst>
          </p:cNvPr>
          <p:cNvSpPr txBox="1"/>
          <p:nvPr/>
        </p:nvSpPr>
        <p:spPr>
          <a:xfrm>
            <a:off x="0" y="6410537"/>
            <a:ext cx="9144000" cy="276999"/>
          </a:xfrm>
          <a:prstGeom prst="rect">
            <a:avLst/>
          </a:prstGeom>
          <a:noFill/>
        </p:spPr>
        <p:txBody>
          <a:bodyPr wrap="square" rtlCol="0">
            <a:spAutoFit/>
          </a:bodyPr>
          <a:lstStyle/>
          <a:p>
            <a:pPr algn="ctr"/>
            <a:r>
              <a:rPr lang="es-ES" sz="1200" dirty="0"/>
              <a:t>“Secretos del corazón”, de </a:t>
            </a:r>
            <a:r>
              <a:rPr lang="es-ES" sz="1200" dirty="0" err="1"/>
              <a:t>Montxo</a:t>
            </a:r>
            <a:r>
              <a:rPr lang="es-ES" sz="1200" dirty="0"/>
              <a:t> Armendáriz					   </a:t>
            </a:r>
            <a:r>
              <a:rPr lang="es-ES" sz="1100" dirty="0">
                <a:hlinkClick r:id="rId3"/>
              </a:rPr>
              <a:t>http://www.despazio.net/pelis/secretos.html</a:t>
            </a:r>
            <a:r>
              <a:rPr lang="es-ES" sz="1100" dirty="0"/>
              <a:t>  </a:t>
            </a: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24" name="CuadroTexto 23"/>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6" name="Imagen 5" descr="11_Secretos_metrograma_personajes.jpg"/>
          <p:cNvPicPr>
            <a:picLocks noChangeAspect="1"/>
          </p:cNvPicPr>
          <p:nvPr/>
        </p:nvPicPr>
        <p:blipFill>
          <a:blip r:embed="rId2"/>
          <a:stretch>
            <a:fillRect/>
          </a:stretch>
        </p:blipFill>
        <p:spPr>
          <a:xfrm>
            <a:off x="521490" y="1060627"/>
            <a:ext cx="8078140" cy="5223864"/>
          </a:xfrm>
          <a:prstGeom prst="rect">
            <a:avLst/>
          </a:prstGeom>
        </p:spPr>
      </p:pic>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24" name="CuadroTexto 23"/>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5" name="Imagen 4" descr="12_Secretos_metrograma_espacios.jpg"/>
          <p:cNvPicPr>
            <a:picLocks noChangeAspect="1"/>
          </p:cNvPicPr>
          <p:nvPr/>
        </p:nvPicPr>
        <p:blipFill>
          <a:blip r:embed="rId2"/>
          <a:stretch>
            <a:fillRect/>
          </a:stretch>
        </p:blipFill>
        <p:spPr>
          <a:xfrm>
            <a:off x="513135" y="1060627"/>
            <a:ext cx="8078141" cy="5223864"/>
          </a:xfrm>
          <a:prstGeom prst="rect">
            <a:avLst/>
          </a:prstGeom>
        </p:spPr>
      </p:pic>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24" name="CuadroTexto 23"/>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6" name="Imagen 5" descr="13_Secretos_metrograma_temas.jpg"/>
          <p:cNvPicPr>
            <a:picLocks noChangeAspect="1"/>
          </p:cNvPicPr>
          <p:nvPr/>
        </p:nvPicPr>
        <p:blipFill>
          <a:blip r:embed="rId2"/>
          <a:stretch>
            <a:fillRect/>
          </a:stretch>
        </p:blipFill>
        <p:spPr>
          <a:xfrm>
            <a:off x="513135" y="1060627"/>
            <a:ext cx="8078140" cy="5223864"/>
          </a:xfrm>
          <a:prstGeom prst="rect">
            <a:avLst/>
          </a:prstGeom>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4835554" y="336736"/>
            <a:ext cx="4228242" cy="5909311"/>
          </a:xfrm>
          <a:prstGeom prst="rect">
            <a:avLst/>
          </a:prstGeom>
          <a:noFill/>
        </p:spPr>
        <p:txBody>
          <a:bodyPr wrap="square" rtlCol="0">
            <a:spAutoFit/>
          </a:bodyPr>
          <a:lstStyle/>
          <a:p>
            <a:pPr>
              <a:buFontTx/>
              <a:buChar char="•"/>
            </a:pPr>
            <a:r>
              <a:rPr lang="es-ES_tradnl" dirty="0"/>
              <a:t> Presencia diegética (en la imagen) </a:t>
            </a:r>
          </a:p>
          <a:p>
            <a:pPr>
              <a:buFontTx/>
              <a:buChar char="•"/>
            </a:pPr>
            <a:endParaRPr lang="es-ES_tradnl" dirty="0"/>
          </a:p>
          <a:p>
            <a:pPr>
              <a:buFontTx/>
              <a:buChar char="•"/>
            </a:pPr>
            <a:r>
              <a:rPr lang="es-ES_tradnl" dirty="0"/>
              <a:t> Adjetiva la imagen</a:t>
            </a:r>
          </a:p>
          <a:p>
            <a:pPr>
              <a:buFontTx/>
              <a:buChar char="•"/>
            </a:pPr>
            <a:endParaRPr lang="es-ES_tradnl" dirty="0"/>
          </a:p>
          <a:p>
            <a:pPr>
              <a:buFontTx/>
              <a:buChar char="•"/>
            </a:pPr>
            <a:r>
              <a:rPr lang="es-ES_tradnl" dirty="0"/>
              <a:t> Despierta y dirige la atención</a:t>
            </a:r>
          </a:p>
          <a:p>
            <a:endParaRPr lang="es-ES_tradnl" dirty="0"/>
          </a:p>
          <a:p>
            <a:pPr>
              <a:buFontTx/>
              <a:buChar char="•"/>
            </a:pPr>
            <a:r>
              <a:rPr lang="es-ES_tradnl" dirty="0"/>
              <a:t> Condiciona al espectador</a:t>
            </a:r>
          </a:p>
          <a:p>
            <a:endParaRPr lang="es-ES_tradnl" dirty="0"/>
          </a:p>
          <a:p>
            <a:pPr>
              <a:buFontTx/>
              <a:buChar char="•"/>
            </a:pPr>
            <a:r>
              <a:rPr lang="es-ES_tradnl" dirty="0"/>
              <a:t> Enfatiza movimientos y marca pulsos</a:t>
            </a:r>
          </a:p>
          <a:p>
            <a:pPr>
              <a:buFontTx/>
              <a:buChar char="•"/>
            </a:pPr>
            <a:endParaRPr lang="es-ES_tradnl" dirty="0"/>
          </a:p>
          <a:p>
            <a:pPr>
              <a:buFontTx/>
              <a:buChar char="•"/>
            </a:pPr>
            <a:r>
              <a:rPr lang="es-ES_tradnl" dirty="0"/>
              <a:t> Representa cambios emocionales</a:t>
            </a:r>
          </a:p>
          <a:p>
            <a:pPr>
              <a:buFontTx/>
              <a:buChar char="•"/>
            </a:pPr>
            <a:endParaRPr lang="es-ES_tradnl" dirty="0"/>
          </a:p>
          <a:p>
            <a:pPr>
              <a:buFontTx/>
              <a:buChar char="•"/>
            </a:pPr>
            <a:r>
              <a:rPr lang="es-ES_tradnl" dirty="0"/>
              <a:t> Puntúa, separa o da continuidad</a:t>
            </a:r>
          </a:p>
          <a:p>
            <a:pPr>
              <a:buFontTx/>
              <a:buChar char="•"/>
            </a:pPr>
            <a:endParaRPr lang="es-ES_tradnl" dirty="0"/>
          </a:p>
          <a:p>
            <a:pPr>
              <a:buFontTx/>
              <a:buChar char="•"/>
            </a:pPr>
            <a:r>
              <a:rPr lang="es-ES_tradnl" dirty="0"/>
              <a:t> Crea atmósferas</a:t>
            </a:r>
          </a:p>
          <a:p>
            <a:endParaRPr lang="es-ES_tradnl" dirty="0"/>
          </a:p>
          <a:p>
            <a:pPr>
              <a:buFontTx/>
              <a:buChar char="•"/>
            </a:pPr>
            <a:r>
              <a:rPr lang="es-ES_tradnl" dirty="0"/>
              <a:t> Tensa y relaja</a:t>
            </a:r>
          </a:p>
          <a:p>
            <a:pPr>
              <a:buFontTx/>
              <a:buChar char="•"/>
            </a:pPr>
            <a:endParaRPr lang="es-ES_tradnl" dirty="0"/>
          </a:p>
          <a:p>
            <a:pPr>
              <a:buFontTx/>
              <a:buChar char="•"/>
            </a:pPr>
            <a:r>
              <a:rPr lang="es-ES_tradnl" dirty="0"/>
              <a:t> Separa niveles de realidad</a:t>
            </a:r>
          </a:p>
          <a:p>
            <a:endParaRPr lang="es-ES_tradnl" dirty="0"/>
          </a:p>
          <a:p>
            <a:pPr>
              <a:buFontTx/>
              <a:buChar char="•"/>
            </a:pPr>
            <a:r>
              <a:rPr lang="es-ES_tradnl" dirty="0"/>
              <a:t> Representa y asocia ideas (</a:t>
            </a:r>
            <a:r>
              <a:rPr lang="es-ES_tradnl" dirty="0" err="1"/>
              <a:t>leit</a:t>
            </a:r>
            <a:r>
              <a:rPr lang="es-ES_tradnl" dirty="0"/>
              <a:t>-</a:t>
            </a:r>
            <a:r>
              <a:rPr lang="es-ES_tradnl" dirty="0" err="1"/>
              <a:t>motiv</a:t>
            </a:r>
            <a:r>
              <a:rPr lang="es-ES_tradnl" dirty="0"/>
              <a:t>)</a:t>
            </a:r>
          </a:p>
        </p:txBody>
      </p:sp>
      <p:pic>
        <p:nvPicPr>
          <p:cNvPr id="14" name="Imagen 13" descr="juan_gris-la-guitarra-1918.jpg"/>
          <p:cNvPicPr>
            <a:picLocks noChangeAspect="1"/>
          </p:cNvPicPr>
          <p:nvPr/>
        </p:nvPicPr>
        <p:blipFill>
          <a:blip r:embed="rId2"/>
          <a:stretch>
            <a:fillRect/>
          </a:stretch>
        </p:blipFill>
        <p:spPr>
          <a:xfrm>
            <a:off x="-10051" y="181423"/>
            <a:ext cx="4697708" cy="6511380"/>
          </a:xfrm>
          <a:prstGeom prst="rect">
            <a:avLst/>
          </a:prstGeom>
        </p:spPr>
      </p:pic>
      <p:sp>
        <p:nvSpPr>
          <p:cNvPr id="15"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57218594"/>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24" name="CuadroTexto 23"/>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3" name="Imagen 2">
            <a:extLst>
              <a:ext uri="{FF2B5EF4-FFF2-40B4-BE49-F238E27FC236}">
                <a16:creationId xmlns:a16="http://schemas.microsoft.com/office/drawing/2014/main" id="{8A55A264-74E0-4897-BC76-9FAD72E5E45B}"/>
              </a:ext>
            </a:extLst>
          </p:cNvPr>
          <p:cNvPicPr>
            <a:picLocks noChangeAspect="1"/>
          </p:cNvPicPr>
          <p:nvPr/>
        </p:nvPicPr>
        <p:blipFill>
          <a:blip r:embed="rId2"/>
          <a:stretch>
            <a:fillRect/>
          </a:stretch>
        </p:blipFill>
        <p:spPr>
          <a:xfrm>
            <a:off x="440772" y="799834"/>
            <a:ext cx="8247224" cy="5498149"/>
          </a:xfrm>
          <a:prstGeom prst="rect">
            <a:avLst/>
          </a:prstGeom>
        </p:spPr>
      </p:pic>
      <p:sp>
        <p:nvSpPr>
          <p:cNvPr id="5" name="CuadroTexto 4">
            <a:extLst>
              <a:ext uri="{FF2B5EF4-FFF2-40B4-BE49-F238E27FC236}">
                <a16:creationId xmlns:a16="http://schemas.microsoft.com/office/drawing/2014/main" id="{1ED73184-62CC-4F4A-8BD1-96BA763F5505}"/>
              </a:ext>
            </a:extLst>
          </p:cNvPr>
          <p:cNvSpPr txBox="1"/>
          <p:nvPr/>
        </p:nvSpPr>
        <p:spPr>
          <a:xfrm>
            <a:off x="0" y="6410537"/>
            <a:ext cx="9144000" cy="276999"/>
          </a:xfrm>
          <a:prstGeom prst="rect">
            <a:avLst/>
          </a:prstGeom>
          <a:noFill/>
        </p:spPr>
        <p:txBody>
          <a:bodyPr wrap="square" rtlCol="0">
            <a:spAutoFit/>
          </a:bodyPr>
          <a:lstStyle/>
          <a:p>
            <a:pPr algn="ctr"/>
            <a:r>
              <a:rPr lang="es-ES" sz="1200" dirty="0"/>
              <a:t>“Secretos del corazón”, de </a:t>
            </a:r>
            <a:r>
              <a:rPr lang="es-ES" sz="1200" dirty="0" err="1"/>
              <a:t>Montxo</a:t>
            </a:r>
            <a:r>
              <a:rPr lang="es-ES" sz="1200" dirty="0"/>
              <a:t> Armendáriz					   </a:t>
            </a:r>
            <a:r>
              <a:rPr lang="es-ES" sz="1100" dirty="0">
                <a:hlinkClick r:id="rId3"/>
              </a:rPr>
              <a:t>http://www.despazio.net/pelis/secretos.html</a:t>
            </a:r>
            <a:r>
              <a:rPr lang="es-ES" sz="1100" dirty="0"/>
              <a:t>  </a:t>
            </a:r>
          </a:p>
        </p:txBody>
      </p:sp>
    </p:spTree>
    <p:extLst>
      <p:ext uri="{BB962C8B-B14F-4D97-AF65-F5344CB8AC3E}">
        <p14:creationId xmlns:p14="http://schemas.microsoft.com/office/powerpoint/2010/main" val="2550271592"/>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24" name="CuadroTexto 23"/>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6" name="Imagen 5" descr="vader.jpg"/>
          <p:cNvPicPr>
            <a:picLocks noChangeAspect="1"/>
          </p:cNvPicPr>
          <p:nvPr/>
        </p:nvPicPr>
        <p:blipFill>
          <a:blip r:embed="rId2"/>
          <a:stretch>
            <a:fillRect/>
          </a:stretch>
        </p:blipFill>
        <p:spPr>
          <a:xfrm>
            <a:off x="1075455" y="1060627"/>
            <a:ext cx="6965152" cy="5223864"/>
          </a:xfrm>
          <a:prstGeom prst="rect">
            <a:avLst/>
          </a:prstGeom>
        </p:spPr>
      </p:pic>
      <p:sp>
        <p:nvSpPr>
          <p:cNvPr id="7" name="CuadroTexto 6"/>
          <p:cNvSpPr txBox="1"/>
          <p:nvPr/>
        </p:nvSpPr>
        <p:spPr>
          <a:xfrm>
            <a:off x="0" y="6246763"/>
            <a:ext cx="9144000" cy="369332"/>
          </a:xfrm>
          <a:prstGeom prst="rect">
            <a:avLst/>
          </a:prstGeom>
          <a:noFill/>
        </p:spPr>
        <p:txBody>
          <a:bodyPr wrap="square" rtlCol="0">
            <a:spAutoFit/>
          </a:bodyPr>
          <a:lstStyle/>
          <a:p>
            <a:pPr algn="ctr"/>
            <a:r>
              <a:rPr lang="es-ES_tradnl" dirty="0">
                <a:hlinkClick r:id="rId3"/>
              </a:rPr>
              <a:t>www.despazio.net/pelis/vader.html</a:t>
            </a:r>
            <a:r>
              <a:rPr lang="es-ES_tradnl" dirty="0"/>
              <a:t> </a:t>
            </a: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5" name="CuadroTexto 4"/>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sp>
        <p:nvSpPr>
          <p:cNvPr id="7" name="CuadroTexto 6"/>
          <p:cNvSpPr txBox="1"/>
          <p:nvPr/>
        </p:nvSpPr>
        <p:spPr>
          <a:xfrm>
            <a:off x="905131" y="4236439"/>
            <a:ext cx="7335216" cy="2031325"/>
          </a:xfrm>
          <a:prstGeom prst="rect">
            <a:avLst/>
          </a:prstGeom>
          <a:noFill/>
        </p:spPr>
        <p:txBody>
          <a:bodyPr wrap="square" rtlCol="0">
            <a:spAutoFit/>
          </a:bodyPr>
          <a:lstStyle/>
          <a:p>
            <a:r>
              <a:rPr lang="es-ES_tradnl" dirty="0"/>
              <a:t>“</a:t>
            </a:r>
            <a:r>
              <a:rPr lang="es-ES_tradnl" b="1" dirty="0"/>
              <a:t>Ritmo</a:t>
            </a:r>
            <a:r>
              <a:rPr lang="es-ES_tradnl" dirty="0"/>
              <a:t>: relación armoniosa entre los distintos elementos de una forma que se establece y fluye en el espacio y en el tiempo.</a:t>
            </a:r>
          </a:p>
          <a:p>
            <a:endParaRPr lang="es-ES_tradnl" dirty="0"/>
          </a:p>
          <a:p>
            <a:r>
              <a:rPr lang="es-ES_tradnl" dirty="0"/>
              <a:t>Contiene alternancias, reiteraciones y regularidades entre duraciones e intensidades que se articulan sobre determinados pulsos o puntos de referencia”. </a:t>
            </a:r>
          </a:p>
          <a:p>
            <a:pPr algn="r"/>
            <a:r>
              <a:rPr lang="es-ES_tradnl" sz="1200" b="1" dirty="0">
                <a:hlinkClick r:id="rId2"/>
              </a:rPr>
              <a:t>ritmo.despazio.net/publicaciones.html</a:t>
            </a:r>
            <a:r>
              <a:rPr lang="es-ES_tradnl" sz="1200" b="1" dirty="0"/>
              <a:t>  </a:t>
            </a:r>
            <a:r>
              <a:rPr lang="es-ES_tradnl" dirty="0"/>
              <a:t>   </a:t>
            </a:r>
          </a:p>
          <a:p>
            <a:endParaRPr lang="es-ES_tradnl" dirty="0"/>
          </a:p>
        </p:txBody>
      </p:sp>
      <p:sp>
        <p:nvSpPr>
          <p:cNvPr id="10" name="CuadroTexto 9"/>
          <p:cNvSpPr txBox="1"/>
          <p:nvPr/>
        </p:nvSpPr>
        <p:spPr>
          <a:xfrm>
            <a:off x="0" y="1997030"/>
            <a:ext cx="9144000" cy="1569660"/>
          </a:xfrm>
          <a:prstGeom prst="rect">
            <a:avLst/>
          </a:prstGeom>
          <a:noFill/>
        </p:spPr>
        <p:txBody>
          <a:bodyPr wrap="square" rtlCol="0">
            <a:spAutoFit/>
          </a:bodyPr>
          <a:lstStyle/>
          <a:p>
            <a:pPr algn="ctr"/>
            <a:r>
              <a:rPr lang="es-ES_tradnl" sz="2400" dirty="0"/>
              <a:t>Ritmo        métrica</a:t>
            </a:r>
          </a:p>
          <a:p>
            <a:pPr algn="ctr"/>
            <a:r>
              <a:rPr lang="es-ES_tradnl" sz="2400" dirty="0"/>
              <a:t>Ritmo         velocidad</a:t>
            </a:r>
          </a:p>
          <a:p>
            <a:pPr algn="ctr"/>
            <a:r>
              <a:rPr lang="es-ES_tradnl" sz="2400" dirty="0"/>
              <a:t>Ritmo        agitación</a:t>
            </a:r>
          </a:p>
          <a:p>
            <a:pPr algn="ctr"/>
            <a:r>
              <a:rPr lang="es-ES_tradnl" sz="2400" dirty="0"/>
              <a:t>Ritmo        intensidad</a:t>
            </a:r>
          </a:p>
          <a:p>
            <a:pPr algn="ctr"/>
            <a:endParaRPr lang="es-ES_tradnl" sz="2400" dirty="0"/>
          </a:p>
        </p:txBody>
      </p:sp>
      <p:sp>
        <p:nvSpPr>
          <p:cNvPr id="9" name="Distinto de 8"/>
          <p:cNvSpPr/>
          <p:nvPr/>
        </p:nvSpPr>
        <p:spPr>
          <a:xfrm>
            <a:off x="4186060" y="2130722"/>
            <a:ext cx="543104" cy="259607"/>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tx1"/>
              </a:solidFill>
            </a:endParaRPr>
          </a:p>
        </p:txBody>
      </p:sp>
      <p:sp>
        <p:nvSpPr>
          <p:cNvPr id="11" name="Distinto de 10"/>
          <p:cNvSpPr/>
          <p:nvPr/>
        </p:nvSpPr>
        <p:spPr>
          <a:xfrm>
            <a:off x="4066908" y="2509305"/>
            <a:ext cx="543104" cy="259607"/>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tx1"/>
              </a:solidFill>
            </a:endParaRPr>
          </a:p>
        </p:txBody>
      </p:sp>
      <p:sp>
        <p:nvSpPr>
          <p:cNvPr id="13" name="Distinto de 12"/>
          <p:cNvSpPr/>
          <p:nvPr/>
        </p:nvSpPr>
        <p:spPr>
          <a:xfrm>
            <a:off x="3991713" y="3224120"/>
            <a:ext cx="543104" cy="259607"/>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tx1"/>
              </a:solidFill>
            </a:endParaRPr>
          </a:p>
        </p:txBody>
      </p:sp>
      <p:sp>
        <p:nvSpPr>
          <p:cNvPr id="14" name="Distinto de 13"/>
          <p:cNvSpPr/>
          <p:nvPr/>
        </p:nvSpPr>
        <p:spPr>
          <a:xfrm>
            <a:off x="4066908" y="2864241"/>
            <a:ext cx="543104" cy="259607"/>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tx1"/>
              </a:solidFill>
            </a:endParaRPr>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5" name="CuadroTexto 4"/>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15" name="Imagen 14" descr="15_logic_partitura.jpg"/>
          <p:cNvPicPr>
            <a:picLocks noChangeAspect="1"/>
          </p:cNvPicPr>
          <p:nvPr/>
        </p:nvPicPr>
        <p:blipFill>
          <a:blip r:embed="rId2"/>
          <a:stretch>
            <a:fillRect/>
          </a:stretch>
        </p:blipFill>
        <p:spPr>
          <a:xfrm>
            <a:off x="208875" y="911556"/>
            <a:ext cx="8667702" cy="5422129"/>
          </a:xfrm>
          <a:prstGeom prst="rect">
            <a:avLst/>
          </a:prstGeom>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5" name="CuadroTexto 4"/>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6" name="Imagen 5" descr="16_logic_midi.jpg"/>
          <p:cNvPicPr>
            <a:picLocks noChangeAspect="1"/>
          </p:cNvPicPr>
          <p:nvPr/>
        </p:nvPicPr>
        <p:blipFill>
          <a:blip r:embed="rId2"/>
          <a:stretch>
            <a:fillRect/>
          </a:stretch>
        </p:blipFill>
        <p:spPr>
          <a:xfrm>
            <a:off x="208875" y="911556"/>
            <a:ext cx="8667701" cy="5422129"/>
          </a:xfrm>
          <a:prstGeom prst="rect">
            <a:avLst/>
          </a:prstGeom>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5" name="CuadroTexto 4"/>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7" name="Imagen 6" descr="17_logic_editor.jpg"/>
          <p:cNvPicPr>
            <a:picLocks noChangeAspect="1"/>
          </p:cNvPicPr>
          <p:nvPr/>
        </p:nvPicPr>
        <p:blipFill>
          <a:blip r:embed="rId2"/>
          <a:stretch>
            <a:fillRect/>
          </a:stretch>
        </p:blipFill>
        <p:spPr>
          <a:xfrm>
            <a:off x="208875" y="911556"/>
            <a:ext cx="8667702" cy="5422129"/>
          </a:xfrm>
          <a:prstGeom prst="rect">
            <a:avLst/>
          </a:prstGeom>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5" name="CuadroTexto 4"/>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6" name="Imagen 5" descr="18_logic_audio-video.jpg"/>
          <p:cNvPicPr>
            <a:picLocks noChangeAspect="1"/>
          </p:cNvPicPr>
          <p:nvPr/>
        </p:nvPicPr>
        <p:blipFill>
          <a:blip r:embed="rId2"/>
          <a:stretch>
            <a:fillRect/>
          </a:stretch>
        </p:blipFill>
        <p:spPr>
          <a:xfrm>
            <a:off x="208875" y="911555"/>
            <a:ext cx="8667702" cy="5422129"/>
          </a:xfrm>
          <a:prstGeom prst="rect">
            <a:avLst/>
          </a:prstGeom>
        </p:spPr>
      </p:pic>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5" name="CuadroTexto 4"/>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7" name="Imagen 6" descr="22_final_cut.jpg"/>
          <p:cNvPicPr>
            <a:picLocks noChangeAspect="1"/>
          </p:cNvPicPr>
          <p:nvPr/>
        </p:nvPicPr>
        <p:blipFill>
          <a:blip r:embed="rId2"/>
          <a:stretch>
            <a:fillRect/>
          </a:stretch>
        </p:blipFill>
        <p:spPr>
          <a:xfrm>
            <a:off x="208875" y="911554"/>
            <a:ext cx="8667702" cy="5422129"/>
          </a:xfrm>
          <a:prstGeom prst="rect">
            <a:avLst/>
          </a:prstGeom>
        </p:spPr>
      </p:pic>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96776" y="210834"/>
            <a:ext cx="7335216" cy="569387"/>
          </a:xfrm>
          <a:prstGeom prst="rect">
            <a:avLst/>
          </a:prstGeom>
          <a:noFill/>
        </p:spPr>
        <p:txBody>
          <a:bodyPr wrap="square" rtlCol="0">
            <a:spAutoFit/>
          </a:bodyPr>
          <a:lstStyle/>
          <a:p>
            <a:pPr algn="ctr"/>
            <a:r>
              <a:rPr lang="es-ES_tradnl" sz="3000" dirty="0"/>
              <a:t>El </a:t>
            </a:r>
            <a:r>
              <a:rPr lang="es-ES_tradnl" sz="3000" b="1" dirty="0"/>
              <a:t>ritmo</a:t>
            </a:r>
            <a:r>
              <a:rPr lang="es-ES_tradnl" sz="3000" dirty="0"/>
              <a:t> en las formas audiovisuales</a:t>
            </a:r>
          </a:p>
        </p:txBody>
      </p:sp>
      <p:pic>
        <p:nvPicPr>
          <p:cNvPr id="3" name="Imagen 2">
            <a:extLst>
              <a:ext uri="{FF2B5EF4-FFF2-40B4-BE49-F238E27FC236}">
                <a16:creationId xmlns:a16="http://schemas.microsoft.com/office/drawing/2014/main" id="{AA585318-35F2-4BC8-93D7-DB20A3916B34}"/>
              </a:ext>
            </a:extLst>
          </p:cNvPr>
          <p:cNvPicPr>
            <a:picLocks noChangeAspect="1"/>
          </p:cNvPicPr>
          <p:nvPr/>
        </p:nvPicPr>
        <p:blipFill>
          <a:blip r:embed="rId2"/>
          <a:stretch>
            <a:fillRect/>
          </a:stretch>
        </p:blipFill>
        <p:spPr>
          <a:xfrm>
            <a:off x="0" y="990523"/>
            <a:ext cx="9144000" cy="5107781"/>
          </a:xfrm>
          <a:prstGeom prst="rect">
            <a:avLst/>
          </a:prstGeom>
        </p:spPr>
      </p:pic>
      <p:sp>
        <p:nvSpPr>
          <p:cNvPr id="4" name="CuadroTexto 3">
            <a:extLst>
              <a:ext uri="{FF2B5EF4-FFF2-40B4-BE49-F238E27FC236}">
                <a16:creationId xmlns:a16="http://schemas.microsoft.com/office/drawing/2014/main" id="{394E3ABA-FADA-4AF2-8E38-8EE9280AF026}"/>
              </a:ext>
            </a:extLst>
          </p:cNvPr>
          <p:cNvSpPr txBox="1"/>
          <p:nvPr/>
        </p:nvSpPr>
        <p:spPr>
          <a:xfrm>
            <a:off x="0" y="6187736"/>
            <a:ext cx="9144000" cy="276999"/>
          </a:xfrm>
          <a:prstGeom prst="rect">
            <a:avLst/>
          </a:prstGeom>
          <a:noFill/>
        </p:spPr>
        <p:txBody>
          <a:bodyPr wrap="square" rtlCol="0">
            <a:spAutoFit/>
          </a:bodyPr>
          <a:lstStyle/>
          <a:p>
            <a:pPr algn="ctr"/>
            <a:r>
              <a:rPr lang="es-ES" sz="1200" dirty="0"/>
              <a:t>“Juego de tronos”, temporada 6, episodio 9 (timeline)				                         </a:t>
            </a:r>
            <a:r>
              <a:rPr lang="es-ES" sz="1100" dirty="0">
                <a:hlinkClick r:id="rId3"/>
              </a:rPr>
              <a:t>http://www.avidblogs.com/game-of-thrones/</a:t>
            </a:r>
            <a:r>
              <a:rPr lang="es-ES" sz="1100" dirty="0"/>
              <a:t>  </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81435" y="1353023"/>
            <a:ext cx="8890400" cy="5062924"/>
          </a:xfrm>
          <a:prstGeom prst="rect">
            <a:avLst/>
          </a:prstGeom>
          <a:noFill/>
        </p:spPr>
        <p:txBody>
          <a:bodyPr wrap="square" rtlCol="0">
            <a:spAutoFit/>
          </a:bodyPr>
          <a:lstStyle/>
          <a:p>
            <a:r>
              <a:rPr lang="es-ES_tradnl" sz="1700" b="1" dirty="0"/>
              <a:t>Tempo</a:t>
            </a:r>
            <a:r>
              <a:rPr lang="es-ES_tradnl" sz="1700" dirty="0"/>
              <a:t>: tiempo cronométrico - tiempo psicológico - tiempo ficticio (música y audiovisual)</a:t>
            </a:r>
          </a:p>
          <a:p>
            <a:endParaRPr lang="es-ES_tradnl" sz="1700" dirty="0"/>
          </a:p>
          <a:p>
            <a:r>
              <a:rPr lang="es-ES_tradnl" sz="1700" b="1" dirty="0"/>
              <a:t>Compás</a:t>
            </a:r>
            <a:r>
              <a:rPr lang="es-ES_tradnl" sz="1700" dirty="0"/>
              <a:t>: división del tiempo - pulso - acentos sonoros, visuales y emocionales </a:t>
            </a:r>
          </a:p>
          <a:p>
            <a:endParaRPr lang="es-ES_tradnl" sz="1700" dirty="0"/>
          </a:p>
          <a:p>
            <a:r>
              <a:rPr lang="es-ES_tradnl" sz="1700" b="1" dirty="0"/>
              <a:t>Intensidad - tensión</a:t>
            </a:r>
            <a:r>
              <a:rPr lang="es-ES_tradnl" sz="1700" dirty="0"/>
              <a:t>: creciendo - decreciendo </a:t>
            </a:r>
          </a:p>
          <a:p>
            <a:endParaRPr lang="es-ES_tradnl" sz="1700" dirty="0"/>
          </a:p>
          <a:p>
            <a:r>
              <a:rPr lang="es-ES_tradnl" sz="1700" b="1" dirty="0"/>
              <a:t>Armonías</a:t>
            </a:r>
            <a:r>
              <a:rPr lang="es-ES_tradnl" sz="1700" dirty="0"/>
              <a:t>: orden simultáneo - vertical</a:t>
            </a:r>
          </a:p>
          <a:p>
            <a:r>
              <a:rPr lang="es-ES_tradnl" sz="1700" dirty="0"/>
              <a:t>			consonancias y disonancias: visuales, sonoras, significados y emociones</a:t>
            </a:r>
          </a:p>
          <a:p>
            <a:endParaRPr lang="es-ES_tradnl" sz="1700" dirty="0"/>
          </a:p>
          <a:p>
            <a:r>
              <a:rPr lang="es-ES_tradnl" sz="1700" b="1" dirty="0"/>
              <a:t>Melodías</a:t>
            </a:r>
            <a:r>
              <a:rPr lang="es-ES_tradnl" sz="1700" dirty="0"/>
              <a:t>: orden secuencial - horizontal</a:t>
            </a:r>
          </a:p>
          <a:p>
            <a:r>
              <a:rPr lang="es-ES_tradnl" sz="1700" dirty="0"/>
              <a:t>			tramas - personajes - acciones </a:t>
            </a:r>
          </a:p>
          <a:p>
            <a:endParaRPr lang="es-ES_tradnl" sz="1700" dirty="0"/>
          </a:p>
          <a:p>
            <a:r>
              <a:rPr lang="es-ES_tradnl" sz="1700" dirty="0"/>
              <a:t>			continuidad fluida del discurso</a:t>
            </a:r>
          </a:p>
          <a:p>
            <a:r>
              <a:rPr lang="es-ES_tradnl" sz="1700" b="1" dirty="0"/>
              <a:t>Ritmo</a:t>
            </a:r>
            <a:r>
              <a:rPr lang="es-ES_tradnl" sz="1700" dirty="0"/>
              <a:t>: </a:t>
            </a:r>
          </a:p>
          <a:p>
            <a:r>
              <a:rPr lang="es-ES_tradnl" sz="1700" dirty="0"/>
              <a:t>			reiteración y proporción de duraciones e intensidades - equilibrio de formas</a:t>
            </a:r>
          </a:p>
          <a:p>
            <a:endParaRPr lang="es-ES_tradnl" sz="1700" dirty="0"/>
          </a:p>
          <a:p>
            <a:r>
              <a:rPr lang="es-ES_tradnl" sz="1700" b="1" dirty="0"/>
              <a:t>Notas y formas</a:t>
            </a:r>
            <a:r>
              <a:rPr lang="es-ES_tradnl" sz="1700" dirty="0"/>
              <a:t>: motivos, temas, ideas, desarrollos y variaciones</a:t>
            </a:r>
          </a:p>
          <a:p>
            <a:endParaRPr lang="es-ES_tradnl" sz="1700" dirty="0"/>
          </a:p>
          <a:p>
            <a:r>
              <a:rPr lang="es-ES_tradnl" sz="1700" b="1" dirty="0"/>
              <a:t>Partitura</a:t>
            </a:r>
            <a:r>
              <a:rPr lang="es-ES_tradnl" sz="1700" dirty="0"/>
              <a:t> - </a:t>
            </a:r>
            <a:r>
              <a:rPr lang="es-ES_tradnl" sz="1700" b="1" dirty="0"/>
              <a:t>Timeline</a:t>
            </a:r>
            <a:r>
              <a:rPr lang="es-ES_tradnl" sz="1700" dirty="0"/>
              <a:t>: mapa de momentos - forma integral cinematográfica    </a:t>
            </a:r>
          </a:p>
        </p:txBody>
      </p:sp>
      <p:cxnSp>
        <p:nvCxnSpPr>
          <p:cNvPr id="5" name="Conector recto de flecha 4"/>
          <p:cNvCxnSpPr/>
          <p:nvPr/>
        </p:nvCxnSpPr>
        <p:spPr>
          <a:xfrm flipV="1">
            <a:off x="1010872" y="4754365"/>
            <a:ext cx="577299" cy="16880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8" name="Conector recto de flecha 7"/>
          <p:cNvCxnSpPr/>
          <p:nvPr/>
        </p:nvCxnSpPr>
        <p:spPr>
          <a:xfrm>
            <a:off x="1010872" y="4923167"/>
            <a:ext cx="577299" cy="201793"/>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7" name="CuadroTexto 6"/>
          <p:cNvSpPr txBox="1"/>
          <p:nvPr/>
        </p:nvSpPr>
        <p:spPr>
          <a:xfrm>
            <a:off x="944896" y="634998"/>
            <a:ext cx="7335216" cy="569387"/>
          </a:xfrm>
          <a:prstGeom prst="rect">
            <a:avLst/>
          </a:prstGeom>
          <a:noFill/>
        </p:spPr>
        <p:txBody>
          <a:bodyPr wrap="square" rtlCol="0">
            <a:spAutoFit/>
          </a:bodyPr>
          <a:lstStyle/>
          <a:p>
            <a:r>
              <a:rPr lang="es-ES_tradnl" sz="3000" dirty="0"/>
              <a:t>Música y Cinematografía: artes del tiempo</a:t>
            </a:r>
          </a:p>
        </p:txBody>
      </p:sp>
      <p:sp>
        <p:nvSpPr>
          <p:cNvPr id="26" name="Explosión 1 25"/>
          <p:cNvSpPr/>
          <p:nvPr/>
        </p:nvSpPr>
        <p:spPr>
          <a:xfrm>
            <a:off x="1323951" y="3243087"/>
            <a:ext cx="264220" cy="264220"/>
          </a:xfrm>
          <a:prstGeom prst="irregularSeal1">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cxnSp>
        <p:nvCxnSpPr>
          <p:cNvPr id="28" name="Conector curvado 27"/>
          <p:cNvCxnSpPr/>
          <p:nvPr/>
        </p:nvCxnSpPr>
        <p:spPr>
          <a:xfrm>
            <a:off x="944896" y="4014439"/>
            <a:ext cx="643275" cy="144896"/>
          </a:xfrm>
          <a:prstGeom prst="curvedConnector3">
            <a:avLst>
              <a:gd name="adj1" fmla="val 50000"/>
            </a:avLst>
          </a:prstGeom>
          <a:ln>
            <a:solidFill>
              <a:srgbClr val="FF6600"/>
            </a:solidFill>
            <a:tailEnd type="triangle" w="lg"/>
          </a:ln>
        </p:spPr>
        <p:style>
          <a:lnRef idx="2">
            <a:schemeClr val="accent1"/>
          </a:lnRef>
          <a:fillRef idx="0">
            <a:schemeClr val="accent1"/>
          </a:fillRef>
          <a:effectRef idx="1">
            <a:schemeClr val="accent1"/>
          </a:effectRef>
          <a:fontRef idx="minor">
            <a:schemeClr val="tx1"/>
          </a:fontRef>
        </p:style>
      </p:cxnSp>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9416963"/>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Vader01.mp4">
            <a:hlinkClick r:id="" action="ppaction://media"/>
          </p:cNvPr>
          <p:cNvPicPr/>
          <p:nvPr>
            <a:videoFile r:link="rId1"/>
          </p:nvPr>
        </p:nvPicPr>
        <p:blipFill>
          <a:blip r:embed="rId3"/>
          <a:stretch>
            <a:fillRect/>
          </a:stretch>
        </p:blipFill>
        <p:spPr>
          <a:xfrm>
            <a:off x="0" y="381000"/>
            <a:ext cx="9144000" cy="6096000"/>
          </a:xfrm>
          <a:prstGeom prst="rect">
            <a:avLst/>
          </a:prstGeom>
        </p:spPr>
      </p:pic>
      <p:sp>
        <p:nvSpPr>
          <p:cNvPr id="4"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5" name="CuadroTexto 4"/>
          <p:cNvSpPr txBox="1"/>
          <p:nvPr/>
        </p:nvSpPr>
        <p:spPr>
          <a:xfrm>
            <a:off x="2507324" y="6366464"/>
            <a:ext cx="4306410" cy="369332"/>
          </a:xfrm>
          <a:prstGeom prst="rect">
            <a:avLst/>
          </a:prstGeom>
          <a:noFill/>
        </p:spPr>
        <p:txBody>
          <a:bodyPr wrap="square" rtlCol="0">
            <a:spAutoFit/>
          </a:bodyPr>
          <a:lstStyle/>
          <a:p>
            <a:r>
              <a:rPr lang="es-ES_tradnl" dirty="0">
                <a:solidFill>
                  <a:schemeClr val="bg1">
                    <a:lumMod val="85000"/>
                  </a:schemeClr>
                </a:solidFill>
                <a:hlinkClick r:id="rId4"/>
              </a:rPr>
              <a:t>http://www.despazio.net/pelis/vader.html</a:t>
            </a:r>
            <a:r>
              <a:rPr lang="es-ES_tradnl" dirty="0">
                <a:solidFill>
                  <a:schemeClr val="bg1">
                    <a:lumMod val="85000"/>
                  </a:schemeClr>
                </a:solidFill>
              </a:rPr>
              <a:t> </a:t>
            </a:r>
          </a:p>
        </p:txBody>
      </p:sp>
    </p:spTree>
    <p:extLst>
      <p:ext uri="{BB962C8B-B14F-4D97-AF65-F5344CB8AC3E}">
        <p14:creationId xmlns:p14="http://schemas.microsoft.com/office/powerpoint/2010/main" val="491471251"/>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me_def1"/>
          <p:cNvPicPr>
            <a:picLocks noChangeAspect="1" noChangeArrowheads="1"/>
          </p:cNvPicPr>
          <p:nvPr/>
        </p:nvPicPr>
        <p:blipFill>
          <a:blip r:embed="rId2"/>
          <a:srcRect/>
          <a:stretch>
            <a:fillRect/>
          </a:stretch>
        </p:blipFill>
        <p:spPr bwMode="auto">
          <a:xfrm>
            <a:off x="163513" y="38100"/>
            <a:ext cx="1600200" cy="647700"/>
          </a:xfrm>
          <a:prstGeom prst="rect">
            <a:avLst/>
          </a:prstGeom>
          <a:noFill/>
          <a:ln w="9525">
            <a:noFill/>
            <a:miter lim="800000"/>
            <a:headEnd/>
            <a:tailEnd/>
          </a:ln>
        </p:spPr>
      </p:pic>
      <p:sp>
        <p:nvSpPr>
          <p:cNvPr id="8" name="CuadroTexto 7"/>
          <p:cNvSpPr txBox="1"/>
          <p:nvPr/>
        </p:nvSpPr>
        <p:spPr>
          <a:xfrm>
            <a:off x="0" y="6395187"/>
            <a:ext cx="9144000" cy="276999"/>
          </a:xfrm>
          <a:prstGeom prst="rect">
            <a:avLst/>
          </a:prstGeom>
          <a:noFill/>
        </p:spPr>
        <p:txBody>
          <a:bodyPr wrap="square" rtlCol="0">
            <a:spAutoFit/>
          </a:bodyPr>
          <a:lstStyle/>
          <a:p>
            <a:pPr algn="ctr"/>
            <a:r>
              <a:rPr lang="es-ES_tradnl" sz="1200" dirty="0"/>
              <a:t>“La soga”, Alfred Hitchcock (1948) 					 </a:t>
            </a:r>
            <a:r>
              <a:rPr lang="es-ES_tradnl" sz="1100" dirty="0">
                <a:hlinkClick r:id="rId3"/>
              </a:rPr>
              <a:t>http://www.despazio.net/pelis/soga.html</a:t>
            </a:r>
            <a:r>
              <a:rPr lang="es-ES_tradnl" sz="1100" dirty="0"/>
              <a:t> </a:t>
            </a:r>
          </a:p>
        </p:txBody>
      </p:sp>
      <p:pic>
        <p:nvPicPr>
          <p:cNvPr id="9" name="Imagen 8" descr="soga.jpg"/>
          <p:cNvPicPr>
            <a:picLocks noChangeAspect="1"/>
          </p:cNvPicPr>
          <p:nvPr/>
        </p:nvPicPr>
        <p:blipFill>
          <a:blip r:embed="rId4"/>
          <a:stretch>
            <a:fillRect/>
          </a:stretch>
        </p:blipFill>
        <p:spPr>
          <a:xfrm>
            <a:off x="914400" y="838200"/>
            <a:ext cx="7315200" cy="5486400"/>
          </a:xfrm>
          <a:prstGeom prst="rect">
            <a:avLst/>
          </a:prstGeom>
        </p:spPr>
      </p:pic>
      <p:sp>
        <p:nvSpPr>
          <p:cNvPr id="10" name="CuadroTexto 9"/>
          <p:cNvSpPr txBox="1"/>
          <p:nvPr/>
        </p:nvSpPr>
        <p:spPr>
          <a:xfrm>
            <a:off x="1905000" y="240268"/>
            <a:ext cx="6858000" cy="369332"/>
          </a:xfrm>
          <a:prstGeom prst="rect">
            <a:avLst/>
          </a:prstGeom>
          <a:noFill/>
        </p:spPr>
        <p:txBody>
          <a:bodyPr wrap="square" rtlCol="0">
            <a:spAutoFit/>
          </a:bodyPr>
          <a:lstStyle/>
          <a:p>
            <a:pPr algn="r"/>
            <a:r>
              <a:rPr lang="es-ES_tradnl" dirty="0"/>
              <a:t>Lenguaje cinematográfico</a:t>
            </a:r>
          </a:p>
        </p:txBody>
      </p:sp>
    </p:spTree>
    <p:extLst>
      <p:ext uri="{BB962C8B-B14F-4D97-AF65-F5344CB8AC3E}">
        <p14:creationId xmlns:p14="http://schemas.microsoft.com/office/powerpoint/2010/main" val="33170560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me_def1"/>
          <p:cNvPicPr>
            <a:picLocks noChangeAspect="1" noChangeArrowheads="1"/>
          </p:cNvPicPr>
          <p:nvPr/>
        </p:nvPicPr>
        <p:blipFill>
          <a:blip r:embed="rId2"/>
          <a:srcRect/>
          <a:stretch>
            <a:fillRect/>
          </a:stretch>
        </p:blipFill>
        <p:spPr bwMode="auto">
          <a:xfrm>
            <a:off x="163513" y="38100"/>
            <a:ext cx="1600200" cy="647700"/>
          </a:xfrm>
          <a:prstGeom prst="rect">
            <a:avLst/>
          </a:prstGeom>
          <a:noFill/>
          <a:ln w="9525">
            <a:noFill/>
            <a:miter lim="800000"/>
            <a:headEnd/>
            <a:tailEnd/>
          </a:ln>
        </p:spPr>
      </p:pic>
      <p:sp>
        <p:nvSpPr>
          <p:cNvPr id="8" name="CuadroTexto 7"/>
          <p:cNvSpPr txBox="1"/>
          <p:nvPr/>
        </p:nvSpPr>
        <p:spPr>
          <a:xfrm>
            <a:off x="0" y="6169706"/>
            <a:ext cx="9144000" cy="276999"/>
          </a:xfrm>
          <a:prstGeom prst="rect">
            <a:avLst/>
          </a:prstGeom>
          <a:noFill/>
        </p:spPr>
        <p:txBody>
          <a:bodyPr wrap="square" rtlCol="0">
            <a:spAutoFit/>
          </a:bodyPr>
          <a:lstStyle/>
          <a:p>
            <a:pPr algn="ctr"/>
            <a:r>
              <a:rPr lang="es-ES_tradnl" sz="1200" dirty="0"/>
              <a:t>“2001: una odisea del espacio”, Stanley Kubrick (1968)					 </a:t>
            </a:r>
            <a:r>
              <a:rPr lang="es-ES_tradnl" sz="1100" dirty="0">
                <a:hlinkClick r:id="rId3"/>
              </a:rPr>
              <a:t>http://www.despazio.net/pelis/2001.html</a:t>
            </a:r>
            <a:r>
              <a:rPr lang="es-ES_tradnl" sz="1100" dirty="0"/>
              <a:t> </a:t>
            </a:r>
          </a:p>
        </p:txBody>
      </p:sp>
      <p:sp>
        <p:nvSpPr>
          <p:cNvPr id="10" name="CuadroTexto 9"/>
          <p:cNvSpPr txBox="1"/>
          <p:nvPr/>
        </p:nvSpPr>
        <p:spPr>
          <a:xfrm>
            <a:off x="1905000" y="240268"/>
            <a:ext cx="6858000" cy="369332"/>
          </a:xfrm>
          <a:prstGeom prst="rect">
            <a:avLst/>
          </a:prstGeom>
          <a:noFill/>
        </p:spPr>
        <p:txBody>
          <a:bodyPr wrap="square" rtlCol="0">
            <a:spAutoFit/>
          </a:bodyPr>
          <a:lstStyle/>
          <a:p>
            <a:pPr algn="r"/>
            <a:r>
              <a:rPr lang="es-ES_tradnl" dirty="0"/>
              <a:t>Lenguaje cinematográfico</a:t>
            </a:r>
          </a:p>
        </p:txBody>
      </p:sp>
      <p:pic>
        <p:nvPicPr>
          <p:cNvPr id="6" name="Imagen 5" descr="2001.jpg"/>
          <p:cNvPicPr>
            <a:picLocks noChangeAspect="1"/>
          </p:cNvPicPr>
          <p:nvPr/>
        </p:nvPicPr>
        <p:blipFill>
          <a:blip r:embed="rId4"/>
          <a:stretch>
            <a:fillRect/>
          </a:stretch>
        </p:blipFill>
        <p:spPr>
          <a:xfrm>
            <a:off x="0" y="908538"/>
            <a:ext cx="9144000" cy="5040924"/>
          </a:xfrm>
          <a:prstGeom prst="rect">
            <a:avLst/>
          </a:prstGeom>
        </p:spPr>
      </p:pic>
    </p:spTree>
    <p:extLst>
      <p:ext uri="{BB962C8B-B14F-4D97-AF65-F5344CB8AC3E}">
        <p14:creationId xmlns:p14="http://schemas.microsoft.com/office/powerpoint/2010/main" val="60354769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juan_gris-la-guitarra-1918.jpg"/>
          <p:cNvPicPr>
            <a:picLocks noChangeAspect="1"/>
          </p:cNvPicPr>
          <p:nvPr/>
        </p:nvPicPr>
        <p:blipFill>
          <a:blip r:embed="rId2"/>
          <a:stretch>
            <a:fillRect/>
          </a:stretch>
        </p:blipFill>
        <p:spPr>
          <a:xfrm>
            <a:off x="-10051" y="181423"/>
            <a:ext cx="4697708" cy="6511380"/>
          </a:xfrm>
          <a:prstGeom prst="rect">
            <a:avLst/>
          </a:prstGeom>
        </p:spPr>
      </p:pic>
      <p:sp>
        <p:nvSpPr>
          <p:cNvPr id="8" name="CuadroTexto 7"/>
          <p:cNvSpPr txBox="1"/>
          <p:nvPr/>
        </p:nvSpPr>
        <p:spPr>
          <a:xfrm>
            <a:off x="5055491" y="770998"/>
            <a:ext cx="3917382" cy="5909311"/>
          </a:xfrm>
          <a:prstGeom prst="rect">
            <a:avLst/>
          </a:prstGeom>
          <a:noFill/>
        </p:spPr>
        <p:txBody>
          <a:bodyPr wrap="square" rtlCol="0">
            <a:spAutoFit/>
          </a:bodyPr>
          <a:lstStyle/>
          <a:p>
            <a:pPr>
              <a:buFontTx/>
              <a:buChar char="•"/>
            </a:pPr>
            <a:r>
              <a:rPr lang="es-ES_tradnl" b="1" dirty="0">
                <a:latin typeface="Arial" pitchFamily="34" charset="0"/>
                <a:cs typeface="Arial" pitchFamily="34" charset="0"/>
              </a:rPr>
              <a:t> ¿Qué es música?</a:t>
            </a:r>
          </a:p>
          <a:p>
            <a:endParaRPr lang="es-ES_tradnl" dirty="0">
              <a:latin typeface="Arial" pitchFamily="34" charset="0"/>
              <a:cs typeface="Arial" pitchFamily="34" charset="0"/>
            </a:endParaRPr>
          </a:p>
          <a:p>
            <a:pPr>
              <a:buFontTx/>
              <a:buChar char="•"/>
            </a:pPr>
            <a:r>
              <a:rPr lang="es-ES_tradnl" dirty="0">
                <a:latin typeface="Arial" pitchFamily="34" charset="0"/>
                <a:cs typeface="Arial" pitchFamily="34" charset="0"/>
              </a:rPr>
              <a:t> </a:t>
            </a:r>
            <a:r>
              <a:rPr lang="es-ES_tradnl" b="1" dirty="0">
                <a:latin typeface="Arial" pitchFamily="34" charset="0"/>
                <a:cs typeface="Arial" pitchFamily="34" charset="0"/>
              </a:rPr>
              <a:t>Valores musicales:</a:t>
            </a:r>
          </a:p>
          <a:p>
            <a:pPr lvl="1">
              <a:buFontTx/>
              <a:buChar char="•"/>
            </a:pPr>
            <a:r>
              <a:rPr lang="es-ES_tradnl" dirty="0">
                <a:latin typeface="Arial" pitchFamily="34" charset="0"/>
                <a:cs typeface="Arial" pitchFamily="34" charset="0"/>
              </a:rPr>
              <a:t> Vibraciones: tono e intensidad</a:t>
            </a:r>
          </a:p>
          <a:p>
            <a:pPr lvl="1">
              <a:buFontTx/>
              <a:buChar char="•"/>
            </a:pPr>
            <a:r>
              <a:rPr lang="es-ES_tradnl" dirty="0">
                <a:latin typeface="Arial" pitchFamily="34" charset="0"/>
                <a:cs typeface="Arial" pitchFamily="34" charset="0"/>
              </a:rPr>
              <a:t> Medida, orden y proporción</a:t>
            </a:r>
          </a:p>
          <a:p>
            <a:pPr lvl="1">
              <a:buFontTx/>
              <a:buChar char="•"/>
            </a:pPr>
            <a:r>
              <a:rPr lang="es-ES_tradnl" dirty="0">
                <a:latin typeface="Arial" pitchFamily="34" charset="0"/>
                <a:cs typeface="Arial" pitchFamily="34" charset="0"/>
              </a:rPr>
              <a:t> Pautas y reiteraciones</a:t>
            </a:r>
          </a:p>
          <a:p>
            <a:pPr lvl="1">
              <a:buFontTx/>
              <a:buChar char="•"/>
            </a:pPr>
            <a:r>
              <a:rPr lang="es-ES_tradnl" dirty="0">
                <a:latin typeface="Arial" pitchFamily="34" charset="0"/>
                <a:cs typeface="Arial" pitchFamily="34" charset="0"/>
              </a:rPr>
              <a:t> Formas melódicas</a:t>
            </a:r>
          </a:p>
          <a:p>
            <a:pPr lvl="1">
              <a:buFontTx/>
              <a:buChar char="•"/>
            </a:pPr>
            <a:r>
              <a:rPr lang="es-ES_tradnl" dirty="0">
                <a:latin typeface="Arial" pitchFamily="34" charset="0"/>
                <a:cs typeface="Arial" pitchFamily="34" charset="0"/>
              </a:rPr>
              <a:t> Relaciones armónicas</a:t>
            </a:r>
          </a:p>
          <a:p>
            <a:pPr lvl="1">
              <a:buFontTx/>
              <a:buChar char="•"/>
            </a:pPr>
            <a:r>
              <a:rPr lang="es-ES_tradnl" dirty="0">
                <a:latin typeface="Arial" pitchFamily="34" charset="0"/>
                <a:cs typeface="Arial" pitchFamily="34" charset="0"/>
              </a:rPr>
              <a:t> Tonalidad y modo</a:t>
            </a:r>
          </a:p>
          <a:p>
            <a:pPr lvl="1">
              <a:buFontTx/>
              <a:buChar char="•"/>
            </a:pPr>
            <a:r>
              <a:rPr lang="es-ES_tradnl" dirty="0">
                <a:latin typeface="Arial" pitchFamily="34" charset="0"/>
                <a:cs typeface="Arial" pitchFamily="34" charset="0"/>
              </a:rPr>
              <a:t> Densidad</a:t>
            </a:r>
          </a:p>
          <a:p>
            <a:pPr lvl="1">
              <a:buFontTx/>
              <a:buChar char="•"/>
            </a:pPr>
            <a:r>
              <a:rPr lang="es-ES_tradnl" dirty="0">
                <a:latin typeface="Arial" pitchFamily="34" charset="0"/>
                <a:cs typeface="Arial" pitchFamily="34" charset="0"/>
              </a:rPr>
              <a:t> Ritmo</a:t>
            </a:r>
          </a:p>
          <a:p>
            <a:pPr lvl="1">
              <a:buFontTx/>
              <a:buChar char="•"/>
            </a:pPr>
            <a:r>
              <a:rPr lang="es-ES_tradnl" dirty="0">
                <a:latin typeface="Arial" pitchFamily="34" charset="0"/>
                <a:cs typeface="Arial" pitchFamily="34" charset="0"/>
              </a:rPr>
              <a:t> Instrumentos y voces</a:t>
            </a:r>
          </a:p>
          <a:p>
            <a:pPr lvl="1">
              <a:buFontTx/>
              <a:buChar char="•"/>
            </a:pPr>
            <a:r>
              <a:rPr lang="es-ES_tradnl" dirty="0">
                <a:latin typeface="Arial" pitchFamily="34" charset="0"/>
                <a:cs typeface="Arial" pitchFamily="34" charset="0"/>
              </a:rPr>
              <a:t> Colores y timbres</a:t>
            </a:r>
          </a:p>
          <a:p>
            <a:pPr lvl="1">
              <a:buFontTx/>
              <a:buChar char="•"/>
            </a:pPr>
            <a:r>
              <a:rPr lang="es-ES_tradnl" dirty="0">
                <a:latin typeface="Arial" pitchFamily="34" charset="0"/>
                <a:cs typeface="Arial" pitchFamily="34" charset="0"/>
              </a:rPr>
              <a:t> Formas musicales</a:t>
            </a:r>
          </a:p>
          <a:p>
            <a:pPr lvl="1">
              <a:buFontTx/>
              <a:buChar char="•"/>
            </a:pPr>
            <a:r>
              <a:rPr lang="es-ES_tradnl" dirty="0">
                <a:latin typeface="Arial" pitchFamily="34" charset="0"/>
                <a:cs typeface="Arial" pitchFamily="34" charset="0"/>
              </a:rPr>
              <a:t> Atmósferas sonoras</a:t>
            </a:r>
          </a:p>
          <a:p>
            <a:pPr>
              <a:buFontTx/>
              <a:buChar char="•"/>
            </a:pPr>
            <a:endParaRPr lang="es-ES_tradnl" dirty="0">
              <a:latin typeface="Arial" pitchFamily="34" charset="0"/>
              <a:cs typeface="Arial" pitchFamily="34" charset="0"/>
            </a:endParaRPr>
          </a:p>
          <a:p>
            <a:pPr>
              <a:buFontTx/>
              <a:buChar char="•"/>
            </a:pPr>
            <a:r>
              <a:rPr lang="es-ES_tradnl" dirty="0">
                <a:latin typeface="Arial" pitchFamily="34" charset="0"/>
                <a:cs typeface="Arial" pitchFamily="34" charset="0"/>
              </a:rPr>
              <a:t> </a:t>
            </a:r>
            <a:r>
              <a:rPr lang="es-ES_tradnl" b="1" dirty="0">
                <a:latin typeface="Arial" pitchFamily="34" charset="0"/>
                <a:cs typeface="Arial" pitchFamily="34" charset="0"/>
              </a:rPr>
              <a:t>Ámbito emocional:</a:t>
            </a:r>
          </a:p>
          <a:p>
            <a:r>
              <a:rPr lang="es-ES_tradnl" dirty="0">
                <a:latin typeface="Arial" pitchFamily="34" charset="0"/>
                <a:cs typeface="Arial" pitchFamily="34" charset="0"/>
              </a:rPr>
              <a:t>   afectos, sentimientos, pasiones…</a:t>
            </a:r>
          </a:p>
          <a:p>
            <a:endParaRPr lang="es-ES_tradnl" dirty="0">
              <a:latin typeface="Arial" pitchFamily="34" charset="0"/>
              <a:cs typeface="Arial" pitchFamily="34" charset="0"/>
            </a:endParaRPr>
          </a:p>
          <a:p>
            <a:pPr>
              <a:buFontTx/>
              <a:buChar char="•"/>
            </a:pPr>
            <a:r>
              <a:rPr lang="es-ES_tradnl" dirty="0">
                <a:latin typeface="Arial" pitchFamily="34" charset="0"/>
                <a:cs typeface="Arial" pitchFamily="34" charset="0"/>
              </a:rPr>
              <a:t> </a:t>
            </a:r>
            <a:r>
              <a:rPr lang="es-ES_tradnl" b="1" dirty="0">
                <a:latin typeface="Arial" pitchFamily="34" charset="0"/>
                <a:cs typeface="Arial" pitchFamily="34" charset="0"/>
              </a:rPr>
              <a:t>Interacción música - imagen:</a:t>
            </a:r>
          </a:p>
          <a:p>
            <a:r>
              <a:rPr lang="es-ES_tradnl" dirty="0">
                <a:latin typeface="Arial" pitchFamily="34" charset="0"/>
                <a:cs typeface="Arial" pitchFamily="34" charset="0"/>
                <a:hlinkClick r:id="rId3" action="ppaction://hlinksldjump"/>
              </a:rPr>
              <a:t>                              funcionalidad</a:t>
            </a:r>
            <a:endParaRPr lang="es-ES_tradnl" dirty="0">
              <a:latin typeface="Arial" pitchFamily="34" charset="0"/>
              <a:cs typeface="Arial" pitchFamily="34" charset="0"/>
            </a:endParaRPr>
          </a:p>
        </p:txBody>
      </p:sp>
      <p:sp>
        <p:nvSpPr>
          <p:cNvPr id="10" name="CuadroTexto 9"/>
          <p:cNvSpPr txBox="1"/>
          <p:nvPr/>
        </p:nvSpPr>
        <p:spPr>
          <a:xfrm>
            <a:off x="4687658" y="275809"/>
            <a:ext cx="4456342" cy="553998"/>
          </a:xfrm>
          <a:prstGeom prst="rect">
            <a:avLst/>
          </a:prstGeom>
          <a:noFill/>
        </p:spPr>
        <p:txBody>
          <a:bodyPr wrap="square" rtlCol="0">
            <a:spAutoFit/>
          </a:bodyPr>
          <a:lstStyle/>
          <a:p>
            <a:r>
              <a:rPr lang="es-ES_tradnl" sz="1500" b="1" dirty="0">
                <a:latin typeface="Arial"/>
                <a:cs typeface="Arial"/>
              </a:rPr>
              <a:t>“Todas las artes actuales tienden a la música”</a:t>
            </a:r>
          </a:p>
          <a:p>
            <a:r>
              <a:rPr lang="es-ES_tradnl" sz="1500" b="1" dirty="0">
                <a:latin typeface="Arial"/>
                <a:cs typeface="Arial"/>
              </a:rPr>
              <a:t>                                                             </a:t>
            </a:r>
            <a:r>
              <a:rPr lang="es-ES_tradnl" sz="1200" dirty="0">
                <a:latin typeface="Arial"/>
                <a:cs typeface="Arial"/>
              </a:rPr>
              <a:t>Antoni Tàpies</a:t>
            </a:r>
          </a:p>
        </p:txBody>
      </p:sp>
      <p:sp>
        <p:nvSpPr>
          <p:cNvPr id="12"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45362708"/>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4835554" y="654235"/>
            <a:ext cx="4228242" cy="5909311"/>
          </a:xfrm>
          <a:prstGeom prst="rect">
            <a:avLst/>
          </a:prstGeom>
          <a:noFill/>
        </p:spPr>
        <p:txBody>
          <a:bodyPr wrap="square" rtlCol="0">
            <a:spAutoFit/>
          </a:bodyPr>
          <a:lstStyle/>
          <a:p>
            <a:pPr>
              <a:buFontTx/>
              <a:buChar char="•"/>
            </a:pPr>
            <a:r>
              <a:rPr lang="es-ES_tradnl" dirty="0"/>
              <a:t> Presencia diegética (en la imagen) </a:t>
            </a:r>
          </a:p>
          <a:p>
            <a:pPr>
              <a:buFontTx/>
              <a:buChar char="•"/>
            </a:pPr>
            <a:endParaRPr lang="es-ES_tradnl" dirty="0"/>
          </a:p>
          <a:p>
            <a:pPr>
              <a:buFontTx/>
              <a:buChar char="•"/>
            </a:pPr>
            <a:r>
              <a:rPr lang="es-ES_tradnl" dirty="0"/>
              <a:t> Adjetiva la imagen</a:t>
            </a:r>
          </a:p>
          <a:p>
            <a:pPr>
              <a:buFontTx/>
              <a:buChar char="•"/>
            </a:pPr>
            <a:endParaRPr lang="es-ES_tradnl" dirty="0"/>
          </a:p>
          <a:p>
            <a:pPr>
              <a:buFontTx/>
              <a:buChar char="•"/>
            </a:pPr>
            <a:r>
              <a:rPr lang="es-ES_tradnl" dirty="0"/>
              <a:t> Despierta y dirige la atención</a:t>
            </a:r>
          </a:p>
          <a:p>
            <a:endParaRPr lang="es-ES_tradnl" dirty="0"/>
          </a:p>
          <a:p>
            <a:pPr>
              <a:buFontTx/>
              <a:buChar char="•"/>
            </a:pPr>
            <a:r>
              <a:rPr lang="es-ES_tradnl" dirty="0"/>
              <a:t> Condiciona al espectador</a:t>
            </a:r>
          </a:p>
          <a:p>
            <a:endParaRPr lang="es-ES_tradnl" dirty="0"/>
          </a:p>
          <a:p>
            <a:pPr>
              <a:buFontTx/>
              <a:buChar char="•"/>
            </a:pPr>
            <a:r>
              <a:rPr lang="es-ES_tradnl" dirty="0"/>
              <a:t> Enfatiza movimientos y marca pulsos</a:t>
            </a:r>
          </a:p>
          <a:p>
            <a:pPr>
              <a:buFontTx/>
              <a:buChar char="•"/>
            </a:pPr>
            <a:endParaRPr lang="es-ES_tradnl" dirty="0"/>
          </a:p>
          <a:p>
            <a:pPr>
              <a:buFontTx/>
              <a:buChar char="•"/>
            </a:pPr>
            <a:r>
              <a:rPr lang="es-ES_tradnl" dirty="0"/>
              <a:t> Representa cambios emocionales</a:t>
            </a:r>
          </a:p>
          <a:p>
            <a:pPr>
              <a:buFontTx/>
              <a:buChar char="•"/>
            </a:pPr>
            <a:endParaRPr lang="es-ES_tradnl" dirty="0"/>
          </a:p>
          <a:p>
            <a:pPr>
              <a:buFontTx/>
              <a:buChar char="•"/>
            </a:pPr>
            <a:r>
              <a:rPr lang="es-ES_tradnl" dirty="0"/>
              <a:t> Puntúa, separa o da continuidad</a:t>
            </a:r>
          </a:p>
          <a:p>
            <a:pPr>
              <a:buFontTx/>
              <a:buChar char="•"/>
            </a:pPr>
            <a:endParaRPr lang="es-ES_tradnl" dirty="0"/>
          </a:p>
          <a:p>
            <a:pPr>
              <a:buFontTx/>
              <a:buChar char="•"/>
            </a:pPr>
            <a:r>
              <a:rPr lang="es-ES_tradnl" dirty="0"/>
              <a:t> Crea atmósferas</a:t>
            </a:r>
          </a:p>
          <a:p>
            <a:endParaRPr lang="es-ES_tradnl" dirty="0"/>
          </a:p>
          <a:p>
            <a:pPr>
              <a:buFontTx/>
              <a:buChar char="•"/>
            </a:pPr>
            <a:r>
              <a:rPr lang="es-ES_tradnl" dirty="0"/>
              <a:t> Tensa y relaja</a:t>
            </a:r>
          </a:p>
          <a:p>
            <a:pPr>
              <a:buFontTx/>
              <a:buChar char="•"/>
            </a:pPr>
            <a:endParaRPr lang="es-ES_tradnl" dirty="0"/>
          </a:p>
          <a:p>
            <a:pPr>
              <a:buFontTx/>
              <a:buChar char="•"/>
            </a:pPr>
            <a:r>
              <a:rPr lang="es-ES_tradnl" dirty="0"/>
              <a:t> Separa niveles de realidad</a:t>
            </a:r>
          </a:p>
          <a:p>
            <a:endParaRPr lang="es-ES_tradnl" dirty="0"/>
          </a:p>
          <a:p>
            <a:pPr>
              <a:buFontTx/>
              <a:buChar char="•"/>
            </a:pPr>
            <a:r>
              <a:rPr lang="es-ES_tradnl" dirty="0"/>
              <a:t> Representa y asocia ideas (</a:t>
            </a:r>
            <a:r>
              <a:rPr lang="es-ES_tradnl" dirty="0" err="1"/>
              <a:t>leit</a:t>
            </a:r>
            <a:r>
              <a:rPr lang="es-ES_tradnl" dirty="0"/>
              <a:t>-</a:t>
            </a:r>
            <a:r>
              <a:rPr lang="es-ES_tradnl" dirty="0" err="1"/>
              <a:t>motiv</a:t>
            </a:r>
            <a:r>
              <a:rPr lang="es-ES_tradnl" dirty="0"/>
              <a:t>)</a:t>
            </a:r>
          </a:p>
        </p:txBody>
      </p:sp>
      <p:pic>
        <p:nvPicPr>
          <p:cNvPr id="14" name="Imagen 13" descr="juan_gris-la-guitarra-1918.jpg"/>
          <p:cNvPicPr>
            <a:picLocks noChangeAspect="1"/>
          </p:cNvPicPr>
          <p:nvPr/>
        </p:nvPicPr>
        <p:blipFill>
          <a:blip r:embed="rId2"/>
          <a:stretch>
            <a:fillRect/>
          </a:stretch>
        </p:blipFill>
        <p:spPr>
          <a:xfrm>
            <a:off x="-10051" y="181423"/>
            <a:ext cx="4697708" cy="6511380"/>
          </a:xfrm>
          <a:prstGeom prst="rect">
            <a:avLst/>
          </a:prstGeom>
        </p:spPr>
      </p:pic>
      <p:sp>
        <p:nvSpPr>
          <p:cNvPr id="15" name="Flecha izquierda 4">
            <a:hlinkClick r:id="" action="ppaction://hlinkshowjump?jump=nextslide"/>
          </p:cNvPr>
          <p:cNvSpPr/>
          <p:nvPr/>
        </p:nvSpPr>
        <p:spPr>
          <a:xfrm rot="10800000">
            <a:off x="8710041" y="6568793"/>
            <a:ext cx="180997" cy="180997"/>
          </a:xfrm>
          <a:prstGeom prst="leftArrow">
            <a:avLst/>
          </a:prstGeom>
          <a:ln/>
        </p:spPr>
        <p:style>
          <a:lnRef idx="1">
            <a:schemeClr val="accent1"/>
          </a:lnRef>
          <a:fillRef idx="3">
            <a:schemeClr val="accent1"/>
          </a:fillRef>
          <a:effectRef idx="2">
            <a:schemeClr val="accent1"/>
          </a:effectRef>
          <a:fontRef idx="minor">
            <a:schemeClr val="lt1"/>
          </a:fontRef>
        </p:style>
      </p:sp>
      <p:sp>
        <p:nvSpPr>
          <p:cNvPr id="5" name="CuadroTexto 4"/>
          <p:cNvSpPr txBox="1"/>
          <p:nvPr/>
        </p:nvSpPr>
        <p:spPr>
          <a:xfrm>
            <a:off x="4835554" y="181423"/>
            <a:ext cx="4228242" cy="369332"/>
          </a:xfrm>
          <a:prstGeom prst="rect">
            <a:avLst/>
          </a:prstGeom>
          <a:noFill/>
        </p:spPr>
        <p:txBody>
          <a:bodyPr wrap="square" rtlCol="0">
            <a:spAutoFit/>
          </a:bodyPr>
          <a:lstStyle/>
          <a:p>
            <a:r>
              <a:rPr lang="es-ES_tradnl" b="1"/>
              <a:t>Banda sonora: </a:t>
            </a:r>
            <a:r>
              <a:rPr lang="es-ES_tradnl" b="1" dirty="0"/>
              <a:t>funcionalidad</a:t>
            </a:r>
          </a:p>
        </p:txBody>
      </p:sp>
    </p:spTree>
    <p:extLst>
      <p:ext uri="{BB962C8B-B14F-4D97-AF65-F5344CB8AC3E}">
        <p14:creationId xmlns:p14="http://schemas.microsoft.com/office/powerpoint/2010/main" val="834377108"/>
      </p:ext>
    </p:extLst>
  </p:cSld>
  <p:clrMapOvr>
    <a:masterClrMapping/>
  </p:clrMapOvr>
  <p:transition advClick="0"/>
</p:sld>
</file>

<file path=ppt/theme/theme1.xml><?xml version="1.0" encoding="utf-8"?>
<a:theme xmlns:a="http://schemas.openxmlformats.org/drawingml/2006/main" name="Tema de Office">
  <a:themeElements>
    <a:clrScheme name="Personalizar 4">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974FF"/>
      </a:hlink>
      <a:folHlink>
        <a:srgbClr val="2974FF"/>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1407</TotalTime>
  <Words>1234</Words>
  <Application>Microsoft Office PowerPoint</Application>
  <PresentationFormat>Presentación en pantalla (4:3)</PresentationFormat>
  <Paragraphs>212</Paragraphs>
  <Slides>38</Slides>
  <Notes>0</Notes>
  <HiddenSlides>0</HiddenSlides>
  <MMClips>2</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38</vt:i4>
      </vt:variant>
    </vt:vector>
  </HeadingPairs>
  <TitlesOfParts>
    <vt:vector size="4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Partitura – Timeline similitudes y complicidades entre el lenguaje musical y la realización de audiovisuales</dc:title>
  <dc:creator>Aurelio del Portillo</dc:creator>
  <cp:lastModifiedBy>Aurelio Del Portillo García</cp:lastModifiedBy>
  <cp:revision>110</cp:revision>
  <dcterms:created xsi:type="dcterms:W3CDTF">2016-10-01T19:06:54Z</dcterms:created>
  <dcterms:modified xsi:type="dcterms:W3CDTF">2019-11-05T19:01:21Z</dcterms:modified>
</cp:coreProperties>
</file>