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54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9928-6E95-F94B-A919-45386D71F392}" type="datetimeFigureOut">
              <a:rPr lang="es-ES_tradnl" smtClean="0"/>
              <a:t>07/11/2021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639F1-09CD-7542-8E74-9C687A0E65E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9928-6E95-F94B-A919-45386D71F392}" type="datetimeFigureOut">
              <a:rPr lang="es-ES_tradnl" smtClean="0"/>
              <a:t>07/11/2021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639F1-09CD-7542-8E74-9C687A0E65E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9928-6E95-F94B-A919-45386D71F392}" type="datetimeFigureOut">
              <a:rPr lang="es-ES_tradnl" smtClean="0"/>
              <a:t>07/11/2021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639F1-09CD-7542-8E74-9C687A0E65E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9928-6E95-F94B-A919-45386D71F392}" type="datetimeFigureOut">
              <a:rPr lang="es-ES_tradnl" smtClean="0"/>
              <a:t>07/11/2021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639F1-09CD-7542-8E74-9C687A0E65E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9928-6E95-F94B-A919-45386D71F392}" type="datetimeFigureOut">
              <a:rPr lang="es-ES_tradnl" smtClean="0"/>
              <a:t>07/11/2021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639F1-09CD-7542-8E74-9C687A0E65E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9928-6E95-F94B-A919-45386D71F392}" type="datetimeFigureOut">
              <a:rPr lang="es-ES_tradnl" smtClean="0"/>
              <a:t>07/11/2021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639F1-09CD-7542-8E74-9C687A0E65E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9928-6E95-F94B-A919-45386D71F392}" type="datetimeFigureOut">
              <a:rPr lang="es-ES_tradnl" smtClean="0"/>
              <a:t>07/11/2021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639F1-09CD-7542-8E74-9C687A0E65E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9928-6E95-F94B-A919-45386D71F392}" type="datetimeFigureOut">
              <a:rPr lang="es-ES_tradnl" smtClean="0"/>
              <a:t>07/11/2021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639F1-09CD-7542-8E74-9C687A0E65E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9928-6E95-F94B-A919-45386D71F392}" type="datetimeFigureOut">
              <a:rPr lang="es-ES_tradnl" smtClean="0"/>
              <a:t>07/11/2021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639F1-09CD-7542-8E74-9C687A0E65E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9928-6E95-F94B-A919-45386D71F392}" type="datetimeFigureOut">
              <a:rPr lang="es-ES_tradnl" smtClean="0"/>
              <a:t>07/11/2021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639F1-09CD-7542-8E74-9C687A0E65E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E9928-6E95-F94B-A919-45386D71F392}" type="datetimeFigureOut">
              <a:rPr lang="es-ES_tradnl" smtClean="0"/>
              <a:t>07/11/2021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639F1-09CD-7542-8E74-9C687A0E65E2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E9928-6E95-F94B-A919-45386D71F392}" type="datetimeFigureOut">
              <a:rPr lang="es-ES_tradnl" smtClean="0"/>
              <a:t>07/11/2021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639F1-09CD-7542-8E74-9C687A0E65E2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spazio.net/pelis/silueta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spazio.net/activos/textos/GUBERN_espacio.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http://www.despazio.net/pelis/cielo_protector.html" TargetMode="External"/><Relationship Id="rId4" Type="http://schemas.openxmlformats.org/officeDocument/2006/relationships/hyperlink" Target="http://www.despazio.net/activos/textos/claves_monoculares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46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Puente de madera&#10;&#10;Descripción generada automáticamente con confianza media">
            <a:extLst>
              <a:ext uri="{FF2B5EF4-FFF2-40B4-BE49-F238E27FC236}">
                <a16:creationId xmlns:a16="http://schemas.microsoft.com/office/drawing/2014/main" id="{23EFBAB8-5F58-4CFE-BA93-CA258E9DF5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474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46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853264" y="172647"/>
            <a:ext cx="3928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b="1" dirty="0">
                <a:effectLst>
                  <a:outerShdw blurRad="38100" dist="63500" dir="2700000">
                    <a:srgbClr val="FFFF00">
                      <a:alpha val="50000"/>
                    </a:srgbClr>
                  </a:outerShdw>
                </a:effectLst>
                <a:latin typeface="Arial"/>
                <a:cs typeface="Arial"/>
              </a:rPr>
              <a:t>ESPACIO CINEMATOGRÁFICO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235187" y="547356"/>
            <a:ext cx="51646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</a:rPr>
              <a:t>“El espacio no lo vemos, lo pensamos” (Rudolph </a:t>
            </a:r>
            <a:r>
              <a:rPr lang="es-ES_tradnl" sz="1600" b="1" dirty="0" err="1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</a:rPr>
              <a:t>Arnheim</a:t>
            </a:r>
            <a:r>
              <a:rPr lang="es-ES_tradnl" sz="16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64118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46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853264" y="172647"/>
            <a:ext cx="3928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b="1" dirty="0">
                <a:effectLst>
                  <a:outerShdw blurRad="38100" dist="63500" dir="2700000">
                    <a:srgbClr val="FFFF00">
                      <a:alpha val="50000"/>
                    </a:srgbClr>
                  </a:outerShdw>
                </a:effectLst>
                <a:latin typeface="Arial"/>
                <a:cs typeface="Arial"/>
              </a:rPr>
              <a:t>ESPACIO CINEMATOGRÁFICO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235187" y="547356"/>
            <a:ext cx="51646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</a:rPr>
              <a:t>“El espacio no lo vemos, lo pensamos” (Rudolph </a:t>
            </a:r>
            <a:r>
              <a:rPr lang="es-ES_tradnl" sz="1600" b="1" dirty="0" err="1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</a:rPr>
              <a:t>Arnheim</a:t>
            </a:r>
            <a:r>
              <a:rPr lang="es-ES_tradnl" sz="16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</a:rPr>
              <a:t>)</a:t>
            </a:r>
          </a:p>
        </p:txBody>
      </p:sp>
      <p:pic>
        <p:nvPicPr>
          <p:cNvPr id="3" name="Imagen 2" descr="Silueta de mujer parada&#10;&#10;Descripción generada automáticamente con confianza media">
            <a:hlinkClick r:id="rId3"/>
            <a:extLst>
              <a:ext uri="{FF2B5EF4-FFF2-40B4-BE49-F238E27FC236}">
                <a16:creationId xmlns:a16="http://schemas.microsoft.com/office/drawing/2014/main" id="{3F5AFDF2-3E04-4176-AFB2-FF72C017FCF0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45000"/>
          </a:blip>
          <a:stretch>
            <a:fillRect/>
          </a:stretch>
        </p:blipFill>
        <p:spPr>
          <a:xfrm>
            <a:off x="0" y="1137144"/>
            <a:ext cx="9144000" cy="5146431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22E0A4BB-C65B-4ED8-825F-C47A9690D57C}"/>
              </a:ext>
            </a:extLst>
          </p:cNvPr>
          <p:cNvSpPr txBox="1"/>
          <p:nvPr/>
        </p:nvSpPr>
        <p:spPr>
          <a:xfrm>
            <a:off x="2477083" y="6305961"/>
            <a:ext cx="4262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hlinkClick r:id="rId3"/>
              </a:rPr>
              <a:t>http://www.despazio.net/pelis/silueta.html</a:t>
            </a:r>
            <a:r>
              <a:rPr lang="es-E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7047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46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853264" y="172647"/>
            <a:ext cx="39285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b="1" dirty="0">
                <a:effectLst>
                  <a:outerShdw blurRad="38100" dist="63500" dir="2700000">
                    <a:srgbClr val="FFFF00">
                      <a:alpha val="50000"/>
                    </a:srgbClr>
                  </a:outerShdw>
                </a:effectLst>
                <a:latin typeface="Arial"/>
                <a:cs typeface="Arial"/>
              </a:rPr>
              <a:t>ESPACIO CINEMATOGRÁFICO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2235187" y="547356"/>
            <a:ext cx="51646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6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</a:rPr>
              <a:t>“El espacio no lo vemos, lo pensamos” (Rudolph </a:t>
            </a:r>
            <a:r>
              <a:rPr lang="es-ES_tradnl" sz="1600" b="1" dirty="0" err="1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</a:rPr>
              <a:t>Arnheim</a:t>
            </a:r>
            <a:r>
              <a:rPr lang="es-ES_tradnl" sz="16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</a:rPr>
              <a:t>)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25088" y="1269999"/>
            <a:ext cx="867976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•"/>
            </a:pPr>
            <a:r>
              <a:rPr lang="es-ES_tradnl" sz="20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  <a:latin typeface="Arial"/>
                <a:cs typeface="Arial"/>
              </a:rPr>
              <a:t> La ilusión mental del espacio</a:t>
            </a:r>
          </a:p>
          <a:p>
            <a:pPr>
              <a:buFontTx/>
              <a:buChar char="•"/>
            </a:pPr>
            <a:endParaRPr lang="es-ES_tradnl" sz="2000" b="1" dirty="0">
              <a:effectLst>
                <a:outerShdw blurRad="38100" dist="63500" dir="2700000">
                  <a:schemeClr val="bg1">
                    <a:alpha val="50000"/>
                  </a:schemeClr>
                </a:outerShdw>
              </a:effectLst>
              <a:latin typeface="Arial"/>
              <a:cs typeface="Arial"/>
            </a:endParaRPr>
          </a:p>
          <a:p>
            <a:pPr>
              <a:buFontTx/>
              <a:buChar char="•"/>
            </a:pPr>
            <a:r>
              <a:rPr lang="es-ES_tradnl" sz="20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  <a:latin typeface="Arial"/>
                <a:cs typeface="Arial"/>
                <a:hlinkClick r:id="rId3"/>
              </a:rPr>
              <a:t> La percepción de la profundidad y del relieve</a:t>
            </a:r>
            <a:r>
              <a:rPr lang="es-ES_tradnl" sz="20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  <a:latin typeface="Arial"/>
                <a:cs typeface="Arial"/>
              </a:rPr>
              <a:t>  (</a:t>
            </a:r>
            <a:r>
              <a:rPr lang="es-ES_tradnl" sz="20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  <a:latin typeface="Arial"/>
                <a:cs typeface="Arial"/>
                <a:hlinkClick r:id="rId4"/>
              </a:rPr>
              <a:t>claves monoculares</a:t>
            </a:r>
            <a:r>
              <a:rPr lang="es-ES_tradnl" sz="20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  <a:latin typeface="Arial"/>
                <a:cs typeface="Arial"/>
              </a:rPr>
              <a:t>)</a:t>
            </a:r>
          </a:p>
          <a:p>
            <a:pPr>
              <a:buFontTx/>
              <a:buChar char="•"/>
            </a:pPr>
            <a:endParaRPr lang="es-ES_tradnl" sz="2000" b="1" dirty="0">
              <a:effectLst>
                <a:outerShdw blurRad="38100" dist="63500" dir="2700000">
                  <a:schemeClr val="bg1">
                    <a:alpha val="50000"/>
                  </a:schemeClr>
                </a:outerShdw>
              </a:effectLst>
              <a:latin typeface="Arial"/>
              <a:cs typeface="Arial"/>
            </a:endParaRPr>
          </a:p>
          <a:p>
            <a:pPr>
              <a:buFontTx/>
              <a:buChar char="•"/>
            </a:pPr>
            <a:r>
              <a:rPr lang="es-ES_tradnl" sz="20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  <a:latin typeface="Arial"/>
                <a:cs typeface="Arial"/>
              </a:rPr>
              <a:t> 3D</a:t>
            </a:r>
          </a:p>
          <a:p>
            <a:endParaRPr lang="es-ES_tradnl" sz="2000" b="1" dirty="0">
              <a:effectLst>
                <a:outerShdw blurRad="38100" dist="63500" dir="2700000">
                  <a:schemeClr val="bg1">
                    <a:alpha val="50000"/>
                  </a:schemeClr>
                </a:outerShdw>
              </a:effectLst>
              <a:latin typeface="Arial"/>
              <a:cs typeface="Arial"/>
            </a:endParaRPr>
          </a:p>
          <a:p>
            <a:pPr>
              <a:buFontTx/>
              <a:buChar char="•"/>
            </a:pPr>
            <a:r>
              <a:rPr lang="es-ES_tradnl" sz="20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  <a:latin typeface="Arial"/>
                <a:cs typeface="Arial"/>
              </a:rPr>
              <a:t> Herramientas para la construcción del espacio cinematográfico:</a:t>
            </a:r>
          </a:p>
          <a:p>
            <a:pPr lvl="1">
              <a:buFontTx/>
              <a:buChar char="•"/>
            </a:pPr>
            <a:r>
              <a:rPr lang="es-ES_tradnl" sz="20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  <a:latin typeface="Arial"/>
                <a:cs typeface="Arial"/>
              </a:rPr>
              <a:t> Óptica (distancia focal, profundidad de campo, perspectiva)</a:t>
            </a:r>
          </a:p>
          <a:p>
            <a:pPr lvl="1">
              <a:buFontTx/>
              <a:buChar char="•"/>
            </a:pPr>
            <a:r>
              <a:rPr lang="es-ES_tradnl" sz="20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  <a:latin typeface="Arial"/>
                <a:cs typeface="Arial"/>
              </a:rPr>
              <a:t> Encuadre, puntos de vista y movimientos de cámara</a:t>
            </a:r>
          </a:p>
          <a:p>
            <a:pPr lvl="1">
              <a:buFontTx/>
              <a:buChar char="•"/>
            </a:pPr>
            <a:r>
              <a:rPr lang="es-ES_tradnl" sz="20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  <a:latin typeface="Arial"/>
                <a:cs typeface="Arial"/>
              </a:rPr>
              <a:t> Escenografía y puesta en escena (términos, composición)</a:t>
            </a:r>
          </a:p>
          <a:p>
            <a:pPr lvl="1">
              <a:buFontTx/>
              <a:buChar char="•"/>
            </a:pPr>
            <a:r>
              <a:rPr lang="es-ES_tradnl" sz="20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  <a:latin typeface="Arial"/>
                <a:cs typeface="Arial"/>
              </a:rPr>
              <a:t> Iluminación</a:t>
            </a:r>
          </a:p>
          <a:p>
            <a:pPr lvl="1">
              <a:buFontTx/>
              <a:buChar char="•"/>
            </a:pPr>
            <a:r>
              <a:rPr lang="es-ES_tradnl" sz="20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  <a:latin typeface="Arial"/>
                <a:cs typeface="Arial"/>
              </a:rPr>
              <a:t> Montaje (continuidad, raccord, proporciones, ritmo)</a:t>
            </a:r>
          </a:p>
          <a:p>
            <a:pPr lvl="1">
              <a:buFontTx/>
              <a:buChar char="•"/>
            </a:pPr>
            <a:r>
              <a:rPr lang="es-ES_tradnl" sz="20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  <a:latin typeface="Arial"/>
                <a:cs typeface="Arial"/>
              </a:rPr>
              <a:t> Espacio dentro y fuera del cuadro (planificación)</a:t>
            </a:r>
          </a:p>
          <a:p>
            <a:pPr lvl="1">
              <a:buFontTx/>
              <a:buChar char="•"/>
            </a:pPr>
            <a:endParaRPr lang="es-ES_tradnl" sz="2000" b="1" dirty="0">
              <a:effectLst>
                <a:outerShdw blurRad="38100" dist="63500" dir="2700000">
                  <a:schemeClr val="bg1">
                    <a:alpha val="50000"/>
                  </a:schemeClr>
                </a:outerShdw>
              </a:effectLst>
              <a:latin typeface="Arial"/>
              <a:cs typeface="Arial"/>
            </a:endParaRPr>
          </a:p>
          <a:p>
            <a:pPr marL="93663" lvl="1">
              <a:buFontTx/>
              <a:buChar char="•"/>
            </a:pPr>
            <a:r>
              <a:rPr lang="es-ES_tradnl" sz="20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  <a:latin typeface="Arial"/>
                <a:cs typeface="Arial"/>
              </a:rPr>
              <a:t> Interacciones narrativas entre el espacio y el relato</a:t>
            </a:r>
          </a:p>
          <a:p>
            <a:pPr marL="93663" lvl="1"/>
            <a:r>
              <a:rPr lang="es-ES_tradnl" sz="20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  <a:latin typeface="Arial"/>
                <a:cs typeface="Arial"/>
              </a:rPr>
              <a:t>  “</a:t>
            </a:r>
            <a:r>
              <a:rPr lang="es-ES_tradnl" sz="20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  <a:latin typeface="Arial"/>
                <a:cs typeface="Arial"/>
                <a:hlinkClick r:id="rId5"/>
              </a:rPr>
              <a:t>El cielo protector</a:t>
            </a:r>
            <a:r>
              <a:rPr lang="es-ES_tradnl" sz="2000" b="1" dirty="0">
                <a:effectLst>
                  <a:outerShdw blurRad="38100" dist="63500" dir="2700000">
                    <a:schemeClr val="bg1">
                      <a:alpha val="50000"/>
                    </a:schemeClr>
                  </a:outerShdw>
                </a:effectLst>
                <a:latin typeface="Arial"/>
                <a:cs typeface="Arial"/>
              </a:rPr>
              <a:t>”</a:t>
            </a:r>
          </a:p>
        </p:txBody>
      </p:sp>
      <p:pic>
        <p:nvPicPr>
          <p:cNvPr id="7" name="Imagen 6" descr="gafas3D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57302" y="2398084"/>
            <a:ext cx="1028687" cy="542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6632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162</Words>
  <Application>Microsoft Office PowerPoint</Application>
  <PresentationFormat>Presentación en pantalla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Aurelio del Portillo</dc:creator>
  <cp:lastModifiedBy>Aurelio del Portillo</cp:lastModifiedBy>
  <cp:revision>7</cp:revision>
  <dcterms:created xsi:type="dcterms:W3CDTF">2011-11-06T17:49:33Z</dcterms:created>
  <dcterms:modified xsi:type="dcterms:W3CDTF">2021-11-07T22:26:22Z</dcterms:modified>
</cp:coreProperties>
</file>