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6" r:id="rId2"/>
    <p:sldId id="337" r:id="rId3"/>
    <p:sldId id="258" r:id="rId4"/>
    <p:sldId id="259" r:id="rId5"/>
    <p:sldId id="260" r:id="rId6"/>
    <p:sldId id="300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10" r:id="rId17"/>
    <p:sldId id="311" r:id="rId18"/>
    <p:sldId id="312" r:id="rId19"/>
    <p:sldId id="392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98" r:id="rId38"/>
    <p:sldId id="354" r:id="rId39"/>
    <p:sldId id="355" r:id="rId40"/>
    <p:sldId id="356" r:id="rId41"/>
    <p:sldId id="393" r:id="rId42"/>
    <p:sldId id="394" r:id="rId43"/>
    <p:sldId id="395" r:id="rId44"/>
    <p:sldId id="396" r:id="rId45"/>
    <p:sldId id="261" r:id="rId46"/>
    <p:sldId id="397" r:id="rId47"/>
    <p:sldId id="267" r:id="rId48"/>
    <p:sldId id="268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81" r:id="rId65"/>
    <p:sldId id="382" r:id="rId66"/>
    <p:sldId id="383" r:id="rId67"/>
    <p:sldId id="384" r:id="rId68"/>
    <p:sldId id="385" r:id="rId69"/>
    <p:sldId id="386" r:id="rId70"/>
    <p:sldId id="387" r:id="rId71"/>
    <p:sldId id="388" r:id="rId72"/>
    <p:sldId id="389" r:id="rId73"/>
    <p:sldId id="390" r:id="rId74"/>
    <p:sldId id="391" r:id="rId75"/>
    <p:sldId id="256" r:id="rId76"/>
    <p:sldId id="277" r:id="rId77"/>
    <p:sldId id="281" r:id="rId78"/>
    <p:sldId id="299" r:id="rId79"/>
    <p:sldId id="301" r:id="rId80"/>
    <p:sldId id="302" r:id="rId81"/>
    <p:sldId id="303" r:id="rId82"/>
    <p:sldId id="304" r:id="rId83"/>
    <p:sldId id="305" r:id="rId84"/>
    <p:sldId id="306" r:id="rId85"/>
    <p:sldId id="307" r:id="rId86"/>
    <p:sldId id="308" r:id="rId87"/>
    <p:sldId id="290" r:id="rId88"/>
    <p:sldId id="291" r:id="rId89"/>
    <p:sldId id="257" r:id="rId90"/>
    <p:sldId id="292" r:id="rId91"/>
    <p:sldId id="294" r:id="rId92"/>
    <p:sldId id="295" r:id="rId93"/>
    <p:sldId id="296" r:id="rId94"/>
    <p:sldId id="262" r:id="rId95"/>
    <p:sldId id="263" r:id="rId96"/>
    <p:sldId id="278" r:id="rId97"/>
    <p:sldId id="265" r:id="rId98"/>
    <p:sldId id="297" r:id="rId99"/>
    <p:sldId id="309" r:id="rId100"/>
    <p:sldId id="325" r:id="rId101"/>
    <p:sldId id="326" r:id="rId102"/>
    <p:sldId id="334" r:id="rId103"/>
    <p:sldId id="335" r:id="rId104"/>
    <p:sldId id="328" r:id="rId105"/>
    <p:sldId id="329" r:id="rId106"/>
    <p:sldId id="332" r:id="rId107"/>
    <p:sldId id="298" r:id="rId108"/>
    <p:sldId id="331" r:id="rId109"/>
    <p:sldId id="333" r:id="rId110"/>
    <p:sldId id="330" r:id="rId111"/>
    <p:sldId id="327" r:id="rId112"/>
    <p:sldId id="324" r:id="rId113"/>
    <p:sldId id="279" r:id="rId11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pitchFamily="4" charset="-128"/>
        <a:cs typeface="ＭＳ Ｐゴシック" pitchFamily="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148"/>
    <a:srgbClr val="E41247"/>
    <a:srgbClr val="F51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B6358-8F76-AD44-A1F7-EA365475BF5B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69B7A-8AE6-D64A-8622-3197EDF1D29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69862-7E0C-674B-8D9C-24396DFF6563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461ED-78B6-0244-91FF-93A60073D2C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EFB284-2F40-1248-9A95-DA0352BCF6C2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440B1-1E87-9842-88CC-314858D0F13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EAF88-70D8-4941-AEC5-B8BA5124C136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7701C-E9C9-9E46-9443-4B5E82D4911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FA84D-E240-D348-BADC-FB9EB7FA3F6D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8A7E2-7492-E744-9278-A81EB848107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5041DC-0C11-8549-B931-98797092BAE8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C75E6-FF34-4549-98A5-BE5F5C6742C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DE1606-04A5-484E-858E-B57A04F1908F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40179-FE6A-714D-B212-333EC3CD97C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145B26-CE40-7049-8910-93116B0F1B4B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0DE13-D43D-914A-AAB7-7C2CDCCC762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E0CC1D-BD4D-B14F-AAC0-1FF2FFB17944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11DA4-AAEB-594F-8DEC-09F3170D118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A5A54-3E4B-6E46-B617-899E7B96B044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AA747-6633-1F40-ACAE-1304F16C59C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B66D43-26EA-494C-ACAC-522BAD9E3389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7E2CF-784D-184C-BAD9-D71020B5CB7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4" charset="0"/>
              </a:defRPr>
            </a:lvl1pPr>
          </a:lstStyle>
          <a:p>
            <a:fld id="{DDA5D895-9600-6347-B384-7B25548E6819}" type="datetime1">
              <a:rPr lang="es-ES"/>
              <a:pPr/>
              <a:t>26/09/2021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4" charset="0"/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4" charset="0"/>
              </a:defRPr>
            </a:lvl1pPr>
          </a:lstStyle>
          <a:p>
            <a:fld id="{259AF7A5-88F2-9F47-A0FC-459304E2EC7B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4" charset="0"/>
        <a:buChar char="•"/>
        <a:defRPr sz="32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4" charset="0"/>
        <a:buChar char="–"/>
        <a:defRPr sz="28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4" charset="0"/>
        <a:buChar char="•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4" charset="0"/>
        <a:buChar char="–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4" charset="0"/>
        <a:buChar char="»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espazio.net/pelis/noche_americana.html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despazio.net/pelis/et.html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opper_el_silencie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83" y="848397"/>
            <a:ext cx="6541642" cy="55756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595797" y="6419547"/>
            <a:ext cx="126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Edward Hopper</a:t>
            </a:r>
          </a:p>
        </p:txBody>
      </p:sp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F2658180-B9CF-4A0B-80B3-1A39E890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08050"/>
            <a:ext cx="8102600" cy="5041900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54A4D58C-D446-47FC-BFF4-09FABDDDB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867994"/>
      </p:ext>
    </p:extLst>
  </p:cSld>
  <p:clrMapOvr>
    <a:masterClrMapping/>
  </p:clrMapOvr>
  <p:transition advClick="0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447800" y="685800"/>
            <a:ext cx="63246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SLIDERS</a:t>
            </a:r>
          </a:p>
        </p:txBody>
      </p:sp>
      <p:pic>
        <p:nvPicPr>
          <p:cNvPr id="7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11" name="Imagen 10" descr="sli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95450"/>
            <a:ext cx="8365066" cy="470535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447800" y="685800"/>
            <a:ext cx="63246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STEADYCAM - ESTABILIZADORES </a:t>
            </a:r>
          </a:p>
        </p:txBody>
      </p:sp>
      <p:pic>
        <p:nvPicPr>
          <p:cNvPr id="7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6" name="Imagen 5" descr="steady-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416" y="1295400"/>
            <a:ext cx="4672584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447800" y="685800"/>
            <a:ext cx="63246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STEADYCAM - ESTABILIZADORES </a:t>
            </a:r>
          </a:p>
        </p:txBody>
      </p:sp>
      <p:pic>
        <p:nvPicPr>
          <p:cNvPr id="7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6" name="Imagen 5" descr="estabilizado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63" y="1457325"/>
            <a:ext cx="8486037" cy="4791075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447800" y="685800"/>
            <a:ext cx="63246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STEADYCAM - ESTABILIZADORES </a:t>
            </a:r>
          </a:p>
        </p:txBody>
      </p:sp>
      <p:pic>
        <p:nvPicPr>
          <p:cNvPr id="7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11" name="Imagen 10" descr="Rojo-PRO-cam-Steady.jpg"/>
          <p:cNvPicPr>
            <a:picLocks noChangeAspect="1"/>
          </p:cNvPicPr>
          <p:nvPr/>
        </p:nvPicPr>
        <p:blipFill>
          <a:blip r:embed="rId3"/>
          <a:srcRect r="14035"/>
          <a:stretch>
            <a:fillRect/>
          </a:stretch>
        </p:blipFill>
        <p:spPr>
          <a:xfrm>
            <a:off x="5410200" y="2057400"/>
            <a:ext cx="3733800" cy="4343400"/>
          </a:xfrm>
          <a:prstGeom prst="rect">
            <a:avLst/>
          </a:prstGeom>
        </p:spPr>
      </p:pic>
      <p:pic>
        <p:nvPicPr>
          <p:cNvPr id="10" name="Imagen 9" descr="r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95400"/>
            <a:ext cx="5829493" cy="3929063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447800" y="685800"/>
            <a:ext cx="63246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CÁMARA - CAR</a:t>
            </a:r>
          </a:p>
        </p:txBody>
      </p:sp>
      <p:pic>
        <p:nvPicPr>
          <p:cNvPr id="7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6" name="5 Imagen" descr="05_camca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314449"/>
            <a:ext cx="7086600" cy="53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447800" y="685800"/>
            <a:ext cx="63246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CÁMARA - CAR (low-cost)</a:t>
            </a:r>
          </a:p>
        </p:txBody>
      </p:sp>
      <p:pic>
        <p:nvPicPr>
          <p:cNvPr id="7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11" name="8 Imagen" descr="06_camcar2.jpg"/>
          <p:cNvPicPr>
            <a:picLocks noChangeAspect="1"/>
          </p:cNvPicPr>
          <p:nvPr/>
        </p:nvPicPr>
        <p:blipFill>
          <a:blip r:embed="rId3"/>
          <a:srcRect l="6000" t="13152" r="12000" b="10021"/>
          <a:stretch>
            <a:fillRect/>
          </a:stretch>
        </p:blipFill>
        <p:spPr bwMode="auto">
          <a:xfrm>
            <a:off x="762000" y="1830659"/>
            <a:ext cx="7467600" cy="418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66799" y="6096000"/>
            <a:ext cx="708660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GRÚAS</a:t>
            </a:r>
          </a:p>
        </p:txBody>
      </p:sp>
      <p:pic>
        <p:nvPicPr>
          <p:cNvPr id="8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6" name="Imagen 5" descr="gru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838200"/>
            <a:ext cx="788670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66799" y="6096000"/>
            <a:ext cx="708660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GRÚAS</a:t>
            </a:r>
          </a:p>
        </p:txBody>
      </p:sp>
      <p:pic>
        <p:nvPicPr>
          <p:cNvPr id="8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12" name="Imagen 11" descr="grua_noch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769620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66799" y="6096000"/>
            <a:ext cx="708660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GRÚA + CABEZA CALIENTE</a:t>
            </a:r>
          </a:p>
        </p:txBody>
      </p:sp>
      <p:pic>
        <p:nvPicPr>
          <p:cNvPr id="8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6" name="5 Imagen" descr="09_gruaC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914400"/>
            <a:ext cx="75628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66799" y="6096000"/>
            <a:ext cx="708660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GRÚA + CABEZA CALIENTE</a:t>
            </a:r>
          </a:p>
        </p:txBody>
      </p:sp>
      <p:pic>
        <p:nvPicPr>
          <p:cNvPr id="8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10" name="8 Imagen" descr="10_gruaCC2.jpg"/>
          <p:cNvPicPr>
            <a:picLocks noChangeAspect="1"/>
          </p:cNvPicPr>
          <p:nvPr/>
        </p:nvPicPr>
        <p:blipFill>
          <a:blip r:embed="rId3"/>
          <a:srcRect l="3579"/>
          <a:stretch>
            <a:fillRect/>
          </a:stretch>
        </p:blipFill>
        <p:spPr bwMode="auto">
          <a:xfrm>
            <a:off x="1295400" y="914400"/>
            <a:ext cx="6543675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08050"/>
            <a:ext cx="8102600" cy="50419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08050"/>
            <a:ext cx="8102600" cy="5041900"/>
          </a:xfrm>
          <a:prstGeom prst="rect">
            <a:avLst/>
          </a:prstGeom>
        </p:spPr>
      </p:pic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0E2BB2B3-5007-4D14-8041-92BEE86F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4673061"/>
      </p:ext>
    </p:extLst>
  </p:cSld>
  <p:clrMapOvr>
    <a:masterClrMapping/>
  </p:clrMapOvr>
  <p:transition advClick="0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66799" y="6096000"/>
            <a:ext cx="708660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CABLECAM Y SIMILARES</a:t>
            </a:r>
          </a:p>
        </p:txBody>
      </p:sp>
      <p:pic>
        <p:nvPicPr>
          <p:cNvPr id="8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11" name="Imagen 10" descr="cable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8647"/>
            <a:ext cx="8685488" cy="3949184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66799" y="6096000"/>
            <a:ext cx="708660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DRONES</a:t>
            </a:r>
          </a:p>
        </p:txBody>
      </p:sp>
      <p:pic>
        <p:nvPicPr>
          <p:cNvPr id="8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10" name="Imagen 9" descr="dr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57" y="1295400"/>
            <a:ext cx="8273143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4191000" y="2057400"/>
            <a:ext cx="48768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AÉREOS - WESCAM </a:t>
            </a:r>
          </a:p>
        </p:txBody>
      </p:sp>
      <p:pic>
        <p:nvPicPr>
          <p:cNvPr id="8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11" name="5 Imagen" descr="11_wesca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556000"/>
            <a:ext cx="23622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8 Imagen" descr="12wescam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762000"/>
            <a:ext cx="4231457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11" descr="wescam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169" y="2895600"/>
            <a:ext cx="5705231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adroTexto 2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95400" y="762000"/>
            <a:ext cx="693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Y lo que nos sigamos inventando…</a:t>
            </a:r>
          </a:p>
          <a:p>
            <a:endParaRPr lang="es-ES_tradnl" dirty="0"/>
          </a:p>
          <a:p>
            <a:r>
              <a:rPr lang="es-ES_tradnl" dirty="0"/>
              <a:t>Que conste que Abel </a:t>
            </a:r>
            <a:r>
              <a:rPr lang="es-ES_tradnl"/>
              <a:t>Gance</a:t>
            </a:r>
            <a:r>
              <a:rPr lang="es-ES_tradnl" dirty="0"/>
              <a:t> (1889 - 1981) ya utilizó en “Napoleón” (1927) movimientos de cámara muy sorprendentes por aquel entonces: a lomos de un caballo al galope, cámara a mano en medio de la acción, colgada de cuerdas y balanceada como un péndulo, etcétera. No nos creamos tan novedosos…</a:t>
            </a:r>
          </a:p>
        </p:txBody>
      </p:sp>
      <p:pic>
        <p:nvPicPr>
          <p:cNvPr id="5" name="Imagen 4" descr="rodaje-el-planeta-de-los-simi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871" y="2971800"/>
            <a:ext cx="5379129" cy="35548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33600" y="6504801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Rodaje de “El planeta de los simios”, de </a:t>
            </a:r>
            <a:r>
              <a:rPr sz="1200" dirty="0"/>
              <a:t>Franklin J. Schaffner</a:t>
            </a:r>
            <a:r>
              <a:rPr lang="es-ES_tradnl" sz="1200" dirty="0"/>
              <a:t> (1968)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urelio\Desktop\encuadres\phi\05_partenon-gioco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2272"/>
            <a:ext cx="8890000" cy="6350000"/>
          </a:xfrm>
          <a:prstGeom prst="rect">
            <a:avLst/>
          </a:prstGeom>
          <a:noFill/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540849"/>
            <a:ext cx="4680521" cy="2912487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97021719-BB12-419D-BE3C-18AB8097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3703811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D5D158D9-F634-4AF8-92D5-9BFE5C940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593017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07" y="1988840"/>
            <a:ext cx="4618986" cy="4536504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005C3B98-0166-4143-BB2C-DB9A00ABF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4614831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EE383DA3-0533-459A-BC9A-6D6161946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8351223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CE66A973-7EE3-4B43-9899-0D9961A5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6514348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681213"/>
            <a:ext cx="7222731" cy="5770926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ED368879-1363-498B-86F6-BF0B04CBA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2231283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69102"/>
            <a:ext cx="6861503" cy="594928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62F0F6B7-E0BD-4794-BC0D-B77706C4C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8799268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69102"/>
            <a:ext cx="6861503" cy="594928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62F0F6B7-E0BD-4794-BC0D-B77706C4C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>
            <a:extLst>
              <a:ext uri="{FF2B5EF4-FFF2-40B4-BE49-F238E27FC236}">
                <a16:creationId xmlns:a16="http://schemas.microsoft.com/office/drawing/2014/main" id="{386D8DB8-1B1B-49C5-BEAE-CFD5C3D6D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63244"/>
            <a:ext cx="686150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92155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op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11" y="957740"/>
            <a:ext cx="7496427" cy="5367224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8E863F75-48BB-4CC2-812E-063B4423B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0F7727-1EB9-4DAD-A26F-521E449D71DF}"/>
              </a:ext>
            </a:extLst>
          </p:cNvPr>
          <p:cNvSpPr txBox="1"/>
          <p:nvPr/>
        </p:nvSpPr>
        <p:spPr>
          <a:xfrm>
            <a:off x="6595797" y="6419547"/>
            <a:ext cx="126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Edward Hopper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urelio\Desktop\encuadres\tercios\01_rectangulo_dora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09"/>
            <a:ext cx="8890000" cy="6350001"/>
          </a:xfrm>
          <a:prstGeom prst="rect">
            <a:avLst/>
          </a:prstGeom>
          <a:noFill/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FDAEB2D1-3006-49FA-9D3A-7E635B55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6981908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urelio\Desktop\encuadres\tercios\02_rectangulo_dora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09"/>
            <a:ext cx="8890000" cy="6350001"/>
          </a:xfrm>
          <a:prstGeom prst="rect">
            <a:avLst/>
          </a:prstGeom>
          <a:noFill/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9C8DD3F1-40E8-4B03-9C43-E6986EE5D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928614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urelio\Desktop\encuadres\tercios\03_rectangulo_dora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B8C51494-AE31-4D7E-B70F-603A30FB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5794167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urelio\Desktop\encuadres\tercios\04_encuadre_terci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331640" y="836712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proporciones </a:t>
            </a:r>
            <a:r>
              <a:rPr lang="es-ES_tradnl" dirty="0">
                <a:latin typeface="Symbol" pitchFamily="18" charset="2"/>
              </a:rPr>
              <a:t>F</a:t>
            </a:r>
            <a:r>
              <a:rPr lang="es-ES_tradnl" dirty="0"/>
              <a:t> entre horizontes y líneas verticales</a:t>
            </a:r>
            <a:endParaRPr lang="es-ES" dirty="0"/>
          </a:p>
        </p:txBody>
      </p:sp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AA50E615-4CCC-47D3-A1A2-F407A9CF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411318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aproximaciones </a:t>
            </a:r>
            <a:r>
              <a:rPr lang="es-ES_tradnl" dirty="0">
                <a:latin typeface="Symbol" pitchFamily="18" charset="2"/>
              </a:rPr>
              <a:t>F</a:t>
            </a:r>
            <a:r>
              <a:rPr lang="es-ES_tradnl" dirty="0"/>
              <a:t> a la regla de los tercios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32391C43-A815-4C3E-9FCD-15F4A4B17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9906077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12291" name="Picture 3" descr="C:\Users\Aurelio\Desktop\encuadres\tercios\04_encuadre_tercios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aproximaciones </a:t>
            </a:r>
            <a:r>
              <a:rPr lang="es-ES_tradnl" dirty="0">
                <a:latin typeface="Symbol" pitchFamily="18" charset="2"/>
              </a:rPr>
              <a:t>F</a:t>
            </a:r>
            <a:r>
              <a:rPr lang="es-ES_tradnl" dirty="0"/>
              <a:t> a la regla de los tercios</a:t>
            </a:r>
            <a:endParaRPr lang="es-ES" dirty="0"/>
          </a:p>
        </p:txBody>
      </p:sp>
      <p:pic>
        <p:nvPicPr>
          <p:cNvPr id="6" name="Picture 3" descr="home_def1">
            <a:extLst>
              <a:ext uri="{FF2B5EF4-FFF2-40B4-BE49-F238E27FC236}">
                <a16:creationId xmlns:a16="http://schemas.microsoft.com/office/drawing/2014/main" id="{BBEAFFED-0F13-4345-A740-A3773A07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9804230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13314" name="Picture 2" descr="C:\Users\Aurelio\Desktop\encuadres\tercios\05_terci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regla de los tercios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519AF166-9B48-4D90-8F27-6109FD9A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8377669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14338" name="Picture 2" descr="C:\Users\Aurelio\Desktop\encuadres\tercios\06_terci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regla de los tercios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8C27676A-4AE5-4A59-83FA-2FA6E7C9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207681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15362" name="Picture 2" descr="C:\Users\Aurelio\Desktop\encuadres\tercios\07_tercio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regla de los tercios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CE9F4854-41D2-465A-93BF-E11AC0B7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6670654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16386" name="Picture 2" descr="C:\Users\Aurelio\Desktop\encuadres\tercios\08_tercio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regla de los tercios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83D9AA9C-114F-4666-977B-8988C2C3F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9340916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opper_room_in_new_yo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712" y="957740"/>
            <a:ext cx="6750444" cy="5367224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A6555266-A65C-4F1F-B80E-0072E7011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3224F95-6CED-4A44-A439-B1AA3A31F600}"/>
              </a:ext>
            </a:extLst>
          </p:cNvPr>
          <p:cNvSpPr txBox="1"/>
          <p:nvPr/>
        </p:nvSpPr>
        <p:spPr>
          <a:xfrm>
            <a:off x="6595797" y="6419547"/>
            <a:ext cx="126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Edward Hopper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17410" name="Picture 2" descr="C:\Users\Aurelio\Desktop\encuadres\tercios\09_centr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regla de los tercios</a:t>
            </a: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2555776" y="60212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Puntos principales de energía e interés</a:t>
            </a:r>
            <a:endParaRPr lang="es-ES" dirty="0"/>
          </a:p>
        </p:txBody>
      </p:sp>
      <p:cxnSp>
        <p:nvCxnSpPr>
          <p:cNvPr id="5" name="4 Conector recto de flecha"/>
          <p:cNvCxnSpPr/>
          <p:nvPr/>
        </p:nvCxnSpPr>
        <p:spPr>
          <a:xfrm flipH="1" flipV="1">
            <a:off x="3707904" y="3356992"/>
            <a:ext cx="972108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home_def1">
            <a:extLst>
              <a:ext uri="{FF2B5EF4-FFF2-40B4-BE49-F238E27FC236}">
                <a16:creationId xmlns:a16="http://schemas.microsoft.com/office/drawing/2014/main" id="{8298E5F8-4652-4720-8A82-168F0916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8890921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18434" name="Picture 2" descr="C:\Users\Aurelio\Desktop\encuadres\tercios\10_centr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regla de los tercios</a:t>
            </a:r>
            <a:endParaRPr lang="es-ES" dirty="0"/>
          </a:p>
        </p:txBody>
      </p:sp>
      <p:cxnSp>
        <p:nvCxnSpPr>
          <p:cNvPr id="6" name="5 Conector recto de flecha"/>
          <p:cNvCxnSpPr/>
          <p:nvPr/>
        </p:nvCxnSpPr>
        <p:spPr>
          <a:xfrm flipH="1" flipV="1">
            <a:off x="3707904" y="3356992"/>
            <a:ext cx="972108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 Conector recto de flecha"/>
          <p:cNvCxnSpPr/>
          <p:nvPr/>
        </p:nvCxnSpPr>
        <p:spPr>
          <a:xfrm flipV="1">
            <a:off x="4680012" y="3356992"/>
            <a:ext cx="900100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home_def1">
            <a:extLst>
              <a:ext uri="{FF2B5EF4-FFF2-40B4-BE49-F238E27FC236}">
                <a16:creationId xmlns:a16="http://schemas.microsoft.com/office/drawing/2014/main" id="{535D3AD2-1BB7-4BB0-9547-AEC38B52A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CuadroTexto">
            <a:extLst>
              <a:ext uri="{FF2B5EF4-FFF2-40B4-BE49-F238E27FC236}">
                <a16:creationId xmlns:a16="http://schemas.microsoft.com/office/drawing/2014/main" id="{FC87859A-634F-4AA2-9B4D-78CFB2A4192D}"/>
              </a:ext>
            </a:extLst>
          </p:cNvPr>
          <p:cNvSpPr txBox="1"/>
          <p:nvPr/>
        </p:nvSpPr>
        <p:spPr>
          <a:xfrm>
            <a:off x="2555776" y="60212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Puntos principales de energía e interés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8284176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19458" name="Picture 2" descr="C:\Users\Aurelio\Desktop\encuadres\tercios\11_centro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regla de los tercios</a:t>
            </a:r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 flipH="1" flipV="1">
            <a:off x="3707904" y="3356992"/>
            <a:ext cx="972108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V="1">
            <a:off x="4680012" y="3356992"/>
            <a:ext cx="900100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 Conector recto de flecha"/>
          <p:cNvCxnSpPr/>
          <p:nvPr/>
        </p:nvCxnSpPr>
        <p:spPr>
          <a:xfrm flipH="1" flipV="1">
            <a:off x="3707904" y="4653136"/>
            <a:ext cx="972108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home_def1">
            <a:extLst>
              <a:ext uri="{FF2B5EF4-FFF2-40B4-BE49-F238E27FC236}">
                <a16:creationId xmlns:a16="http://schemas.microsoft.com/office/drawing/2014/main" id="{05705F12-7A96-4D80-A75D-1252F4730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12D9EC1E-62C3-4397-9F88-9C4A482EC578}"/>
              </a:ext>
            </a:extLst>
          </p:cNvPr>
          <p:cNvSpPr txBox="1"/>
          <p:nvPr/>
        </p:nvSpPr>
        <p:spPr>
          <a:xfrm>
            <a:off x="2555776" y="60212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Puntos principales de energía e interés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7795912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o\Desktop\encuadres\tercios\04_encuadre_terci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pic>
        <p:nvPicPr>
          <p:cNvPr id="20482" name="Picture 2" descr="C:\Users\Aurelio\Desktop\encuadres\tercios\12_centro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regla de los tercios</a:t>
            </a:r>
            <a:endParaRPr lang="es-ES" dirty="0"/>
          </a:p>
        </p:txBody>
      </p:sp>
      <p:cxnSp>
        <p:nvCxnSpPr>
          <p:cNvPr id="6" name="5 Conector recto de flecha"/>
          <p:cNvCxnSpPr/>
          <p:nvPr/>
        </p:nvCxnSpPr>
        <p:spPr>
          <a:xfrm flipH="1" flipV="1">
            <a:off x="3707904" y="3356992"/>
            <a:ext cx="972108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4680012" y="3356992"/>
            <a:ext cx="900100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 flipV="1">
            <a:off x="3707904" y="4653136"/>
            <a:ext cx="972108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 Conector recto de flecha"/>
          <p:cNvCxnSpPr/>
          <p:nvPr/>
        </p:nvCxnSpPr>
        <p:spPr>
          <a:xfrm flipV="1">
            <a:off x="4680012" y="4653136"/>
            <a:ext cx="900100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home_def1">
            <a:extLst>
              <a:ext uri="{FF2B5EF4-FFF2-40B4-BE49-F238E27FC236}">
                <a16:creationId xmlns:a16="http://schemas.microsoft.com/office/drawing/2014/main" id="{025489EC-DD8A-4582-B8F7-9BBAB864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4C303D1D-79A1-41DA-A39A-BBBD251CB867}"/>
              </a:ext>
            </a:extLst>
          </p:cNvPr>
          <p:cNvSpPr txBox="1"/>
          <p:nvPr/>
        </p:nvSpPr>
        <p:spPr>
          <a:xfrm>
            <a:off x="2555776" y="60212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Puntos principales de energía e interés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7847252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“Punto y línea sobre el plano” (Kandinsky)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5E201F29-0D51-4A0C-B39D-EB0ED794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2907374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5" name="4 Elipse"/>
          <p:cNvSpPr/>
          <p:nvPr/>
        </p:nvSpPr>
        <p:spPr>
          <a:xfrm>
            <a:off x="5572132" y="2571744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“Punto y línea sobre el plano” (Kandinsky)</a:t>
            </a:r>
            <a:endParaRPr lang="es-ES" dirty="0"/>
          </a:p>
        </p:txBody>
      </p:sp>
      <p:pic>
        <p:nvPicPr>
          <p:cNvPr id="6" name="Picture 3" descr="home_def1">
            <a:extLst>
              <a:ext uri="{FF2B5EF4-FFF2-40B4-BE49-F238E27FC236}">
                <a16:creationId xmlns:a16="http://schemas.microsoft.com/office/drawing/2014/main" id="{D961EF89-3D1D-4CDB-ABD9-30719A93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9565572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5" name="4 Elipse"/>
          <p:cNvSpPr/>
          <p:nvPr/>
        </p:nvSpPr>
        <p:spPr>
          <a:xfrm>
            <a:off x="4500562" y="3429000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“Punto y línea sobre el plano” (Kandinsky)</a:t>
            </a:r>
            <a:endParaRPr lang="es-ES" dirty="0"/>
          </a:p>
        </p:txBody>
      </p:sp>
      <p:pic>
        <p:nvPicPr>
          <p:cNvPr id="6" name="Picture 3" descr="home_def1">
            <a:extLst>
              <a:ext uri="{FF2B5EF4-FFF2-40B4-BE49-F238E27FC236}">
                <a16:creationId xmlns:a16="http://schemas.microsoft.com/office/drawing/2014/main" id="{92492F95-C827-4DC1-80B4-64A75113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856781"/>
      </p:ext>
    </p:extLst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5" name="4 Elipse"/>
          <p:cNvSpPr/>
          <p:nvPr/>
        </p:nvSpPr>
        <p:spPr>
          <a:xfrm>
            <a:off x="2123728" y="479715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“Punto y línea sobre el plano” (Kandinsky)</a:t>
            </a:r>
            <a:endParaRPr lang="es-ES" dirty="0"/>
          </a:p>
        </p:txBody>
      </p:sp>
      <p:pic>
        <p:nvPicPr>
          <p:cNvPr id="6" name="Picture 3" descr="home_def1">
            <a:extLst>
              <a:ext uri="{FF2B5EF4-FFF2-40B4-BE49-F238E27FC236}">
                <a16:creationId xmlns:a16="http://schemas.microsoft.com/office/drawing/2014/main" id="{92492F95-C827-4DC1-80B4-64A75113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2047010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6" name="5 Elipse"/>
          <p:cNvSpPr/>
          <p:nvPr/>
        </p:nvSpPr>
        <p:spPr>
          <a:xfrm>
            <a:off x="6143636" y="3071810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“Punto y línea sobre el plano” (Kandinsky)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13323B68-E774-4804-B3CA-FD577170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5196221"/>
      </p:ext>
    </p:extLst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</p:spPr>
      </p:pic>
      <p:sp>
        <p:nvSpPr>
          <p:cNvPr id="5" name="4 Elipse"/>
          <p:cNvSpPr/>
          <p:nvPr/>
        </p:nvSpPr>
        <p:spPr>
          <a:xfrm>
            <a:off x="2786050" y="214311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6143636" y="3071810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2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“Punto y línea sobre el plano” (Kandinsky)</a:t>
            </a:r>
            <a:endParaRPr lang="es-ES" dirty="0"/>
          </a:p>
        </p:txBody>
      </p:sp>
      <p:pic>
        <p:nvPicPr>
          <p:cNvPr id="7" name="Picture 3" descr="home_def1">
            <a:extLst>
              <a:ext uri="{FF2B5EF4-FFF2-40B4-BE49-F238E27FC236}">
                <a16:creationId xmlns:a16="http://schemas.microsoft.com/office/drawing/2014/main" id="{95EFD6FE-F8AF-4F0F-8C5C-E5BC54FC8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137981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opper_oficina_en_nueva_yo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712" y="903420"/>
            <a:ext cx="6750444" cy="5443906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C56A19B4-FADE-43EC-935E-E4FBAF84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98E0BF8-BA29-4211-940E-84DA9D9DEE67}"/>
              </a:ext>
            </a:extLst>
          </p:cNvPr>
          <p:cNvSpPr txBox="1"/>
          <p:nvPr/>
        </p:nvSpPr>
        <p:spPr>
          <a:xfrm>
            <a:off x="6595797" y="6419547"/>
            <a:ext cx="126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Edward Hopper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cxnSp>
        <p:nvCxnSpPr>
          <p:cNvPr id="10" name="9 Conector recto"/>
          <p:cNvCxnSpPr/>
          <p:nvPr/>
        </p:nvCxnSpPr>
        <p:spPr>
          <a:xfrm rot="16200000" flipH="1">
            <a:off x="4031882" y="1000107"/>
            <a:ext cx="928694" cy="335758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2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r>
              <a:rPr lang="es-ES_tradnl" dirty="0"/>
              <a:t>: “Punto y línea sobre el plano” (Kandinsky)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99871CAE-148C-4338-8C99-CF2BE3346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36350"/>
      </p:ext>
    </p:extLst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kandinsky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916"/>
            <a:ext cx="9144000" cy="57721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04048" y="19614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Kandinsky: proceso de abstracción</a:t>
            </a:r>
          </a:p>
        </p:txBody>
      </p:sp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12D3F315-7FAA-4675-8C15-CFAD04CF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kandinsky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799"/>
            <a:ext cx="9144000" cy="6172201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076B0218-38D0-44EF-AF03-A03DEB4C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CCA7E0E-20C1-44B6-80AA-B8B5099D7D2B}"/>
              </a:ext>
            </a:extLst>
          </p:cNvPr>
          <p:cNvSpPr txBox="1"/>
          <p:nvPr/>
        </p:nvSpPr>
        <p:spPr>
          <a:xfrm>
            <a:off x="5004048" y="19614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Kandinsky: proceso de abstracción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kandinsky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13479"/>
            <a:ext cx="8496944" cy="6144521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80B3290F-E806-4CDA-B621-1F7C4FB7D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B29A4B-4E36-481F-A70C-C0413E242034}"/>
              </a:ext>
            </a:extLst>
          </p:cNvPr>
          <p:cNvSpPr txBox="1"/>
          <p:nvPr/>
        </p:nvSpPr>
        <p:spPr>
          <a:xfrm>
            <a:off x="5004048" y="19614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Kandinsky: proceso de abstracción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kandinsky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324"/>
            <a:ext cx="9144000" cy="578358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C927BF5E-DCF9-4116-A0F7-718ED4027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1980C37-F510-454A-A80C-BE4B3B6083E4}"/>
              </a:ext>
            </a:extLst>
          </p:cNvPr>
          <p:cNvSpPr txBox="1"/>
          <p:nvPr/>
        </p:nvSpPr>
        <p:spPr>
          <a:xfrm>
            <a:off x="5004048" y="19614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Kandinsky: proceso de abstracción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kandinsky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380"/>
            <a:ext cx="9144000" cy="610362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3F1684AB-F38A-4C98-9322-C24B11658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5913778-08F9-4721-8C24-9D9BFA52FB1A}"/>
              </a:ext>
            </a:extLst>
          </p:cNvPr>
          <p:cNvSpPr txBox="1"/>
          <p:nvPr/>
        </p:nvSpPr>
        <p:spPr>
          <a:xfrm>
            <a:off x="5004048" y="19614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Kandinsky: proceso de abstracción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kandinsky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660"/>
            <a:ext cx="9144000" cy="614934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D1EB0538-04D9-4BDD-9718-18D881E56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381A8F-66C7-4806-BE1E-C829E2AAB2C4}"/>
              </a:ext>
            </a:extLst>
          </p:cNvPr>
          <p:cNvSpPr txBox="1"/>
          <p:nvPr/>
        </p:nvSpPr>
        <p:spPr>
          <a:xfrm>
            <a:off x="5004048" y="19614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Kandinsky: proceso de abstracción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kandinsky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399"/>
            <a:ext cx="9144000" cy="598932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7CF1EBD8-6EDB-4717-BCD8-9CDA706F3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ACA2CA2-4978-4DB8-AE06-B6114377D9AB}"/>
              </a:ext>
            </a:extLst>
          </p:cNvPr>
          <p:cNvSpPr txBox="1"/>
          <p:nvPr/>
        </p:nvSpPr>
        <p:spPr>
          <a:xfrm>
            <a:off x="5004048" y="19614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Kandinsky: proceso de abstracción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kandinsky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0" y="753690"/>
            <a:ext cx="8892480" cy="6102464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F9395C67-8765-4220-A774-1D0CEDDC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8E50DA-8F4E-430F-810B-07774F186B1F}"/>
              </a:ext>
            </a:extLst>
          </p:cNvPr>
          <p:cNvSpPr txBox="1"/>
          <p:nvPr/>
        </p:nvSpPr>
        <p:spPr>
          <a:xfrm>
            <a:off x="5004048" y="196140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Kandinsky: proceso de abstracción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6" name="Picture 3" descr="home_def1">
            <a:extLst>
              <a:ext uri="{FF2B5EF4-FFF2-40B4-BE49-F238E27FC236}">
                <a16:creationId xmlns:a16="http://schemas.microsoft.com/office/drawing/2014/main" id="{84C8B0D1-5639-40E1-8090-BEB1B4C9B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8490849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opper_habitacion_de_hot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35" y="845550"/>
            <a:ext cx="6609057" cy="5504274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3A52160F-A458-49ED-B884-E9549D569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E871AA-DEFA-472D-8951-D8855E7E99C2}"/>
              </a:ext>
            </a:extLst>
          </p:cNvPr>
          <p:cNvSpPr txBox="1"/>
          <p:nvPr/>
        </p:nvSpPr>
        <p:spPr>
          <a:xfrm>
            <a:off x="6595797" y="6419547"/>
            <a:ext cx="126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Edward Hopper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8" name="7 Elipse"/>
          <p:cNvSpPr/>
          <p:nvPr/>
        </p:nvSpPr>
        <p:spPr>
          <a:xfrm>
            <a:off x="6357950" y="3286124"/>
            <a:ext cx="571504" cy="571504"/>
          </a:xfrm>
          <a:prstGeom prst="ellipse">
            <a:avLst/>
          </a:prstGeom>
          <a:solidFill>
            <a:srgbClr val="F27C1A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6" name="Picture 3" descr="home_def1">
            <a:extLst>
              <a:ext uri="{FF2B5EF4-FFF2-40B4-BE49-F238E27FC236}">
                <a16:creationId xmlns:a16="http://schemas.microsoft.com/office/drawing/2014/main" id="{34C06B38-6D21-46B7-8A84-F7D18F2D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2299589"/>
      </p:ext>
    </p:extLst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4 Triángulo isósceles"/>
          <p:cNvSpPr/>
          <p:nvPr/>
        </p:nvSpPr>
        <p:spPr>
          <a:xfrm>
            <a:off x="2071670" y="2357430"/>
            <a:ext cx="1643074" cy="242889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6357950" y="3286124"/>
            <a:ext cx="571504" cy="571504"/>
          </a:xfrm>
          <a:prstGeom prst="ellipse">
            <a:avLst/>
          </a:prstGeom>
          <a:solidFill>
            <a:srgbClr val="F27C1A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6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7" name="Picture 3" descr="home_def1">
            <a:extLst>
              <a:ext uri="{FF2B5EF4-FFF2-40B4-BE49-F238E27FC236}">
                <a16:creationId xmlns:a16="http://schemas.microsoft.com/office/drawing/2014/main" id="{B8C0912F-5224-4623-B5C4-BB3E83D6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9896628"/>
      </p:ext>
    </p:extLst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93710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7" name="6 Forma libre"/>
          <p:cNvSpPr/>
          <p:nvPr/>
        </p:nvSpPr>
        <p:spPr>
          <a:xfrm>
            <a:off x="1759527" y="3567545"/>
            <a:ext cx="5680364" cy="1727200"/>
          </a:xfrm>
          <a:custGeom>
            <a:avLst/>
            <a:gdLst>
              <a:gd name="connsiteX0" fmla="*/ 0 w 5680364"/>
              <a:gd name="connsiteY0" fmla="*/ 727364 h 1727200"/>
              <a:gd name="connsiteX1" fmla="*/ 2646218 w 5680364"/>
              <a:gd name="connsiteY1" fmla="*/ 20782 h 1727200"/>
              <a:gd name="connsiteX2" fmla="*/ 5680364 w 5680364"/>
              <a:gd name="connsiteY2" fmla="*/ 852055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80364" h="1727200">
                <a:moveTo>
                  <a:pt x="0" y="727364"/>
                </a:moveTo>
                <a:cubicBezTo>
                  <a:pt x="849745" y="363682"/>
                  <a:pt x="1699491" y="0"/>
                  <a:pt x="2646218" y="20782"/>
                </a:cubicBezTo>
                <a:cubicBezTo>
                  <a:pt x="3592945" y="41564"/>
                  <a:pt x="5364019" y="1727200"/>
                  <a:pt x="5680364" y="852055"/>
                </a:cubicBezTo>
              </a:path>
            </a:pathLst>
          </a:custGeom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Triángulo isósceles"/>
          <p:cNvSpPr/>
          <p:nvPr/>
        </p:nvSpPr>
        <p:spPr>
          <a:xfrm>
            <a:off x="2071670" y="2357430"/>
            <a:ext cx="1643074" cy="242889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6357950" y="3286124"/>
            <a:ext cx="571504" cy="571504"/>
          </a:xfrm>
          <a:prstGeom prst="ellipse">
            <a:avLst/>
          </a:prstGeom>
          <a:solidFill>
            <a:srgbClr val="F27C1A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9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10" name="Picture 3" descr="home_def1">
            <a:extLst>
              <a:ext uri="{FF2B5EF4-FFF2-40B4-BE49-F238E27FC236}">
                <a16:creationId xmlns:a16="http://schemas.microsoft.com/office/drawing/2014/main" id="{5B5F9849-8DF9-4C39-BA17-0C1278EA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2909809"/>
      </p:ext>
    </p:extLst>
  </p:cSld>
  <p:clrMapOvr>
    <a:masterClrMapping/>
  </p:clrMapOvr>
  <p:transition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6" name="Picture 3" descr="home_def1">
            <a:extLst>
              <a:ext uri="{FF2B5EF4-FFF2-40B4-BE49-F238E27FC236}">
                <a16:creationId xmlns:a16="http://schemas.microsoft.com/office/drawing/2014/main" id="{32324912-A83B-48CE-B9A3-8BF1991BD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933378"/>
      </p:ext>
    </p:extLst>
  </p:cSld>
  <p:clrMapOvr>
    <a:masterClrMapping/>
  </p:clrMapOvr>
  <p:transition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3" name="2 Cara sonriente"/>
          <p:cNvSpPr/>
          <p:nvPr/>
        </p:nvSpPr>
        <p:spPr>
          <a:xfrm>
            <a:off x="2857488" y="2428868"/>
            <a:ext cx="2000264" cy="25717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6" name="Picture 3" descr="home_def1">
            <a:extLst>
              <a:ext uri="{FF2B5EF4-FFF2-40B4-BE49-F238E27FC236}">
                <a16:creationId xmlns:a16="http://schemas.microsoft.com/office/drawing/2014/main" id="{5A8D6040-10EE-4A67-BCB6-1164DA787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1897087"/>
      </p:ext>
    </p:extLst>
  </p:cSld>
  <p:clrMapOvr>
    <a:masterClrMapping/>
  </p:clrMapOvr>
  <p:transition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3" name="2 Cara sonriente"/>
          <p:cNvSpPr/>
          <p:nvPr/>
        </p:nvSpPr>
        <p:spPr>
          <a:xfrm>
            <a:off x="2857488" y="2428868"/>
            <a:ext cx="2000264" cy="25717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6 Grupo"/>
          <p:cNvGrpSpPr/>
          <p:nvPr/>
        </p:nvGrpSpPr>
        <p:grpSpPr>
          <a:xfrm>
            <a:off x="1714480" y="1786720"/>
            <a:ext cx="5857916" cy="3571900"/>
            <a:chOff x="1714480" y="1786720"/>
            <a:chExt cx="5857916" cy="3571900"/>
          </a:xfrm>
        </p:grpSpPr>
        <p:cxnSp>
          <p:nvCxnSpPr>
            <p:cNvPr id="8" name="7 Conector recto de flecha"/>
            <p:cNvCxnSpPr/>
            <p:nvPr/>
          </p:nvCxnSpPr>
          <p:spPr>
            <a:xfrm rot="5400000" flipH="1" flipV="1">
              <a:off x="3536149" y="2035959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 de flecha"/>
            <p:cNvCxnSpPr/>
            <p:nvPr/>
          </p:nvCxnSpPr>
          <p:spPr>
            <a:xfrm>
              <a:off x="5000628" y="3786190"/>
              <a:ext cx="257176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 de flecha"/>
            <p:cNvCxnSpPr/>
            <p:nvPr/>
          </p:nvCxnSpPr>
          <p:spPr>
            <a:xfrm rot="10800000">
              <a:off x="1714480" y="3786190"/>
              <a:ext cx="92869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 de flecha"/>
            <p:cNvCxnSpPr/>
            <p:nvPr/>
          </p:nvCxnSpPr>
          <p:spPr>
            <a:xfrm rot="5400000">
              <a:off x="3643306" y="521495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12" name="Picture 3" descr="home_def1">
            <a:extLst>
              <a:ext uri="{FF2B5EF4-FFF2-40B4-BE49-F238E27FC236}">
                <a16:creationId xmlns:a16="http://schemas.microsoft.com/office/drawing/2014/main" id="{B0B6B5BE-CC82-428C-9645-EF7228ACC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849305"/>
      </p:ext>
    </p:extLst>
  </p:cSld>
  <p:clrMapOvr>
    <a:masterClrMapping/>
  </p:clrMapOvr>
  <p:transition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2" name="11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EF64BB58-AFCE-439D-9224-8336162D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2420530"/>
      </p:ext>
    </p:extLst>
  </p:cSld>
  <p:clrMapOvr>
    <a:masterClrMapping/>
  </p:clrMapOvr>
  <p:transition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0" name="9 Forma libre"/>
          <p:cNvSpPr/>
          <p:nvPr/>
        </p:nvSpPr>
        <p:spPr>
          <a:xfrm>
            <a:off x="1745673" y="2269836"/>
            <a:ext cx="5666509" cy="1713346"/>
          </a:xfrm>
          <a:custGeom>
            <a:avLst/>
            <a:gdLst>
              <a:gd name="connsiteX0" fmla="*/ 0 w 5666509"/>
              <a:gd name="connsiteY0" fmla="*/ 1706419 h 1713346"/>
              <a:gd name="connsiteX1" fmla="*/ 3810000 w 5666509"/>
              <a:gd name="connsiteY1" fmla="*/ 127000 h 1713346"/>
              <a:gd name="connsiteX2" fmla="*/ 5666509 w 5666509"/>
              <a:gd name="connsiteY2" fmla="*/ 944419 h 171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6509" h="1713346">
                <a:moveTo>
                  <a:pt x="0" y="1706419"/>
                </a:moveTo>
                <a:cubicBezTo>
                  <a:pt x="1432791" y="980209"/>
                  <a:pt x="2865582" y="254000"/>
                  <a:pt x="3810000" y="127000"/>
                </a:cubicBezTo>
                <a:cubicBezTo>
                  <a:pt x="4754418" y="0"/>
                  <a:pt x="5200073" y="1713346"/>
                  <a:pt x="5666509" y="944419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8" name="Picture 3" descr="home_def1">
            <a:extLst>
              <a:ext uri="{FF2B5EF4-FFF2-40B4-BE49-F238E27FC236}">
                <a16:creationId xmlns:a16="http://schemas.microsoft.com/office/drawing/2014/main" id="{EC0E79FF-5396-435B-889A-04266338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5176640"/>
      </p:ext>
    </p:extLst>
  </p:cSld>
  <p:clrMapOvr>
    <a:masterClrMapping/>
  </p:clrMapOvr>
  <p:transition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0" name="9 Forma libre"/>
          <p:cNvSpPr/>
          <p:nvPr/>
        </p:nvSpPr>
        <p:spPr>
          <a:xfrm>
            <a:off x="1745673" y="2269836"/>
            <a:ext cx="5666509" cy="1713346"/>
          </a:xfrm>
          <a:custGeom>
            <a:avLst/>
            <a:gdLst>
              <a:gd name="connsiteX0" fmla="*/ 0 w 5666509"/>
              <a:gd name="connsiteY0" fmla="*/ 1706419 h 1713346"/>
              <a:gd name="connsiteX1" fmla="*/ 3810000 w 5666509"/>
              <a:gd name="connsiteY1" fmla="*/ 127000 h 1713346"/>
              <a:gd name="connsiteX2" fmla="*/ 5666509 w 5666509"/>
              <a:gd name="connsiteY2" fmla="*/ 944419 h 171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6509" h="1713346">
                <a:moveTo>
                  <a:pt x="0" y="1706419"/>
                </a:moveTo>
                <a:cubicBezTo>
                  <a:pt x="1432791" y="980209"/>
                  <a:pt x="2865582" y="254000"/>
                  <a:pt x="3810000" y="127000"/>
                </a:cubicBezTo>
                <a:cubicBezTo>
                  <a:pt x="4754418" y="0"/>
                  <a:pt x="5200073" y="1713346"/>
                  <a:pt x="5666509" y="944419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13 Grupo"/>
          <p:cNvGrpSpPr/>
          <p:nvPr/>
        </p:nvGrpSpPr>
        <p:grpSpPr>
          <a:xfrm>
            <a:off x="1928794" y="3000372"/>
            <a:ext cx="714380" cy="1571636"/>
            <a:chOff x="1714480" y="2000240"/>
            <a:chExt cx="714380" cy="1571636"/>
          </a:xfrm>
        </p:grpSpPr>
        <p:sp>
          <p:nvSpPr>
            <p:cNvPr id="6" name="5 Triángulo isósceles"/>
            <p:cNvSpPr/>
            <p:nvPr/>
          </p:nvSpPr>
          <p:spPr>
            <a:xfrm>
              <a:off x="1714480" y="2000240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Triángulo isósceles"/>
            <p:cNvSpPr/>
            <p:nvPr/>
          </p:nvSpPr>
          <p:spPr>
            <a:xfrm>
              <a:off x="2214546" y="2143116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Triángulo isósceles"/>
            <p:cNvSpPr/>
            <p:nvPr/>
          </p:nvSpPr>
          <p:spPr>
            <a:xfrm>
              <a:off x="1857356" y="2500306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5" name="24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36 Grupo"/>
          <p:cNvGrpSpPr/>
          <p:nvPr/>
        </p:nvGrpSpPr>
        <p:grpSpPr>
          <a:xfrm>
            <a:off x="5357818" y="4356900"/>
            <a:ext cx="2000264" cy="715174"/>
            <a:chOff x="5357818" y="4214818"/>
            <a:chExt cx="2000264" cy="715174"/>
          </a:xfrm>
        </p:grpSpPr>
        <p:cxnSp>
          <p:nvCxnSpPr>
            <p:cNvPr id="27" name="26 Conector recto"/>
            <p:cNvCxnSpPr/>
            <p:nvPr/>
          </p:nvCxnSpPr>
          <p:spPr>
            <a:xfrm rot="5400000">
              <a:off x="6251587" y="4606933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 rot="5400000">
              <a:off x="6323025" y="4535495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 rot="5400000">
              <a:off x="6750859" y="4750603"/>
              <a:ext cx="357190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 rot="5400000">
              <a:off x="6108711" y="4606933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 rot="5400000">
              <a:off x="6894529" y="4535495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"/>
            <p:cNvCxnSpPr/>
            <p:nvPr/>
          </p:nvCxnSpPr>
          <p:spPr>
            <a:xfrm rot="5400000">
              <a:off x="5965835" y="4464057"/>
              <a:ext cx="357190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35 Conector recto"/>
            <p:cNvCxnSpPr/>
            <p:nvPr/>
          </p:nvCxnSpPr>
          <p:spPr>
            <a:xfrm>
              <a:off x="5357818" y="4429132"/>
              <a:ext cx="2000264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19" name="Picture 3" descr="home_def1">
            <a:extLst>
              <a:ext uri="{FF2B5EF4-FFF2-40B4-BE49-F238E27FC236}">
                <a16:creationId xmlns:a16="http://schemas.microsoft.com/office/drawing/2014/main" id="{E42BF845-3F0A-4C0A-AF74-CB3CE863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3231247"/>
      </p:ext>
    </p:extLst>
  </p:cSld>
  <p:clrMapOvr>
    <a:masterClrMapping/>
  </p:clrMapOvr>
  <p:transition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0" name="9 Forma libre"/>
          <p:cNvSpPr/>
          <p:nvPr/>
        </p:nvSpPr>
        <p:spPr>
          <a:xfrm>
            <a:off x="1745673" y="2269836"/>
            <a:ext cx="5666509" cy="1713346"/>
          </a:xfrm>
          <a:custGeom>
            <a:avLst/>
            <a:gdLst>
              <a:gd name="connsiteX0" fmla="*/ 0 w 5666509"/>
              <a:gd name="connsiteY0" fmla="*/ 1706419 h 1713346"/>
              <a:gd name="connsiteX1" fmla="*/ 3810000 w 5666509"/>
              <a:gd name="connsiteY1" fmla="*/ 127000 h 1713346"/>
              <a:gd name="connsiteX2" fmla="*/ 5666509 w 5666509"/>
              <a:gd name="connsiteY2" fmla="*/ 944419 h 171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6509" h="1713346">
                <a:moveTo>
                  <a:pt x="0" y="1706419"/>
                </a:moveTo>
                <a:cubicBezTo>
                  <a:pt x="1432791" y="980209"/>
                  <a:pt x="2865582" y="254000"/>
                  <a:pt x="3810000" y="127000"/>
                </a:cubicBezTo>
                <a:cubicBezTo>
                  <a:pt x="4754418" y="0"/>
                  <a:pt x="5200073" y="1713346"/>
                  <a:pt x="5666509" y="944419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13 Grupo"/>
          <p:cNvGrpSpPr/>
          <p:nvPr/>
        </p:nvGrpSpPr>
        <p:grpSpPr>
          <a:xfrm>
            <a:off x="1928794" y="3000372"/>
            <a:ext cx="714380" cy="1571636"/>
            <a:chOff x="1714480" y="2000240"/>
            <a:chExt cx="714380" cy="1571636"/>
          </a:xfrm>
        </p:grpSpPr>
        <p:sp>
          <p:nvSpPr>
            <p:cNvPr id="6" name="5 Triángulo isósceles"/>
            <p:cNvSpPr/>
            <p:nvPr/>
          </p:nvSpPr>
          <p:spPr>
            <a:xfrm>
              <a:off x="1714480" y="2000240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Triángulo isósceles"/>
            <p:cNvSpPr/>
            <p:nvPr/>
          </p:nvSpPr>
          <p:spPr>
            <a:xfrm>
              <a:off x="2214546" y="2143116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Triángulo isósceles"/>
            <p:cNvSpPr/>
            <p:nvPr/>
          </p:nvSpPr>
          <p:spPr>
            <a:xfrm>
              <a:off x="1857356" y="2500306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" name="20 Grupo"/>
          <p:cNvGrpSpPr/>
          <p:nvPr/>
        </p:nvGrpSpPr>
        <p:grpSpPr>
          <a:xfrm>
            <a:off x="5072066" y="3286124"/>
            <a:ext cx="1000132" cy="785818"/>
            <a:chOff x="5072066" y="3357562"/>
            <a:chExt cx="1000132" cy="785818"/>
          </a:xfrm>
        </p:grpSpPr>
        <p:sp>
          <p:nvSpPr>
            <p:cNvPr id="16" name="15 Triángulo isósceles"/>
            <p:cNvSpPr/>
            <p:nvPr/>
          </p:nvSpPr>
          <p:spPr>
            <a:xfrm>
              <a:off x="5072066" y="3357562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Triángulo isósceles"/>
            <p:cNvSpPr/>
            <p:nvPr/>
          </p:nvSpPr>
          <p:spPr>
            <a:xfrm>
              <a:off x="5214942" y="3429000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Triángulo isósceles"/>
            <p:cNvSpPr/>
            <p:nvPr/>
          </p:nvSpPr>
          <p:spPr>
            <a:xfrm>
              <a:off x="5519742" y="3519486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Triángulo isósceles"/>
            <p:cNvSpPr/>
            <p:nvPr/>
          </p:nvSpPr>
          <p:spPr>
            <a:xfrm>
              <a:off x="5715008" y="3643314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Triángulo isósceles"/>
            <p:cNvSpPr/>
            <p:nvPr/>
          </p:nvSpPr>
          <p:spPr>
            <a:xfrm>
              <a:off x="5929322" y="3357562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2" name="21 Elipse"/>
          <p:cNvSpPr/>
          <p:nvPr/>
        </p:nvSpPr>
        <p:spPr>
          <a:xfrm flipV="1">
            <a:off x="1928794" y="1928802"/>
            <a:ext cx="1357322" cy="35719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6715140" y="2500306"/>
            <a:ext cx="642942" cy="214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" name="36 Grupo"/>
          <p:cNvGrpSpPr/>
          <p:nvPr/>
        </p:nvGrpSpPr>
        <p:grpSpPr>
          <a:xfrm>
            <a:off x="5357818" y="4356900"/>
            <a:ext cx="2000264" cy="715174"/>
            <a:chOff x="5357818" y="4214818"/>
            <a:chExt cx="2000264" cy="715174"/>
          </a:xfrm>
        </p:grpSpPr>
        <p:cxnSp>
          <p:nvCxnSpPr>
            <p:cNvPr id="27" name="26 Conector recto"/>
            <p:cNvCxnSpPr/>
            <p:nvPr/>
          </p:nvCxnSpPr>
          <p:spPr>
            <a:xfrm rot="5400000">
              <a:off x="6251587" y="4606933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 rot="5400000">
              <a:off x="6323025" y="4535495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 rot="5400000">
              <a:off x="6750859" y="4750603"/>
              <a:ext cx="357190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 rot="5400000">
              <a:off x="6108711" y="4606933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 rot="5400000">
              <a:off x="6894529" y="4535495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"/>
            <p:cNvCxnSpPr/>
            <p:nvPr/>
          </p:nvCxnSpPr>
          <p:spPr>
            <a:xfrm rot="5400000">
              <a:off x="5965835" y="4464057"/>
              <a:ext cx="357190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35 Conector recto"/>
            <p:cNvCxnSpPr/>
            <p:nvPr/>
          </p:nvCxnSpPr>
          <p:spPr>
            <a:xfrm>
              <a:off x="5357818" y="4429132"/>
              <a:ext cx="2000264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26" name="Picture 3" descr="home_def1">
            <a:extLst>
              <a:ext uri="{FF2B5EF4-FFF2-40B4-BE49-F238E27FC236}">
                <a16:creationId xmlns:a16="http://schemas.microsoft.com/office/drawing/2014/main" id="{65640C1A-F7FC-4962-99BA-65E5E0251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2921964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C:\Users\Aurelio\Desktop\encuadres\phi\01_seccion_aur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142852"/>
            <a:ext cx="8890000" cy="6357982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214942" y="71414"/>
            <a:ext cx="714380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5200" dirty="0">
                <a:solidFill>
                  <a:srgbClr val="FFCC00"/>
                </a:solidFill>
                <a:latin typeface="Symbol" pitchFamily="18" charset="2"/>
              </a:rPr>
              <a:t>F</a:t>
            </a:r>
          </a:p>
        </p:txBody>
      </p:sp>
      <p:grpSp>
        <p:nvGrpSpPr>
          <p:cNvPr id="2" name="24 Grupo"/>
          <p:cNvGrpSpPr/>
          <p:nvPr/>
        </p:nvGrpSpPr>
        <p:grpSpPr>
          <a:xfrm>
            <a:off x="4357686" y="5240080"/>
            <a:ext cx="2143140" cy="1189316"/>
            <a:chOff x="5072066" y="5263234"/>
            <a:chExt cx="2143140" cy="1189316"/>
          </a:xfrm>
        </p:grpSpPr>
        <p:grpSp>
          <p:nvGrpSpPr>
            <p:cNvPr id="4" name="18 Grupo"/>
            <p:cNvGrpSpPr/>
            <p:nvPr/>
          </p:nvGrpSpPr>
          <p:grpSpPr>
            <a:xfrm>
              <a:off x="5857884" y="5263234"/>
              <a:ext cx="1276360" cy="594658"/>
              <a:chOff x="5857884" y="5572140"/>
              <a:chExt cx="1276360" cy="594658"/>
            </a:xfrm>
          </p:grpSpPr>
          <p:sp>
            <p:nvSpPr>
              <p:cNvPr id="6" name="5 CuadroTexto"/>
              <p:cNvSpPr txBox="1"/>
              <p:nvPr/>
            </p:nvSpPr>
            <p:spPr>
              <a:xfrm>
                <a:off x="5857884" y="5643578"/>
                <a:ext cx="642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>
                    <a:latin typeface="Adobe Garamond Pro Bold" pitchFamily="18" charset="0"/>
                  </a:rPr>
                  <a:t>1 +</a:t>
                </a:r>
              </a:p>
            </p:txBody>
          </p:sp>
          <p:grpSp>
            <p:nvGrpSpPr>
              <p:cNvPr id="8" name="15 Grupo"/>
              <p:cNvGrpSpPr/>
              <p:nvPr/>
            </p:nvGrpSpPr>
            <p:grpSpPr>
              <a:xfrm>
                <a:off x="6429388" y="5572140"/>
                <a:ext cx="642942" cy="428628"/>
                <a:chOff x="7143768" y="5643578"/>
                <a:chExt cx="642942" cy="428628"/>
              </a:xfrm>
            </p:grpSpPr>
            <p:cxnSp>
              <p:nvCxnSpPr>
                <p:cNvPr id="9" name="8 Conector recto"/>
                <p:cNvCxnSpPr/>
                <p:nvPr/>
              </p:nvCxnSpPr>
              <p:spPr>
                <a:xfrm rot="16200000" flipH="1">
                  <a:off x="7072330" y="5857892"/>
                  <a:ext cx="285752" cy="142876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10 Conector recto"/>
                <p:cNvCxnSpPr/>
                <p:nvPr/>
              </p:nvCxnSpPr>
              <p:spPr>
                <a:xfrm rot="5400000" flipH="1" flipV="1">
                  <a:off x="7143768" y="5786454"/>
                  <a:ext cx="428628" cy="142876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14 Conector recto"/>
                <p:cNvCxnSpPr/>
                <p:nvPr/>
              </p:nvCxnSpPr>
              <p:spPr>
                <a:xfrm>
                  <a:off x="7429520" y="5643578"/>
                  <a:ext cx="357190" cy="1588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17 CuadroTexto"/>
              <p:cNvSpPr txBox="1"/>
              <p:nvPr/>
            </p:nvSpPr>
            <p:spPr>
              <a:xfrm>
                <a:off x="6715140" y="5620424"/>
                <a:ext cx="4191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>
                    <a:latin typeface="Adobe Garamond Pro Bold" pitchFamily="18" charset="0"/>
                  </a:rPr>
                  <a:t>5</a:t>
                </a:r>
              </a:p>
            </p:txBody>
          </p:sp>
        </p:grpSp>
        <p:sp>
          <p:nvSpPr>
            <p:cNvPr id="20" name="19 CuadroTexto"/>
            <p:cNvSpPr txBox="1"/>
            <p:nvPr/>
          </p:nvSpPr>
          <p:spPr>
            <a:xfrm>
              <a:off x="5072066" y="5620424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>
                  <a:latin typeface="Symbol" pitchFamily="18" charset="2"/>
                </a:rPr>
                <a:t>F =</a:t>
              </a:r>
            </a:p>
          </p:txBody>
        </p:sp>
        <p:cxnSp>
          <p:nvCxnSpPr>
            <p:cNvPr id="22" name="21 Conector recto"/>
            <p:cNvCxnSpPr>
              <a:stCxn id="20" idx="3"/>
            </p:cNvCxnSpPr>
            <p:nvPr/>
          </p:nvCxnSpPr>
          <p:spPr>
            <a:xfrm flipV="1">
              <a:off x="5929322" y="5857892"/>
              <a:ext cx="1285884" cy="2414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CuadroTexto"/>
            <p:cNvSpPr txBox="1"/>
            <p:nvPr/>
          </p:nvSpPr>
          <p:spPr>
            <a:xfrm>
              <a:off x="6357950" y="5929330"/>
              <a:ext cx="500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>
                  <a:latin typeface="Adobe Garamond Pro Bold" pitchFamily="18" charset="0"/>
                </a:rPr>
                <a:t>2</a:t>
              </a:r>
            </a:p>
          </p:txBody>
        </p:sp>
      </p:grpSp>
      <p:sp>
        <p:nvSpPr>
          <p:cNvPr id="24" name="23 CuadroTexto"/>
          <p:cNvSpPr txBox="1"/>
          <p:nvPr/>
        </p:nvSpPr>
        <p:spPr>
          <a:xfrm>
            <a:off x="6643702" y="5500702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dobe Garamond Pro Bold" pitchFamily="18" charset="0"/>
              </a:rPr>
              <a:t>= 1’6180…</a:t>
            </a:r>
          </a:p>
        </p:txBody>
      </p:sp>
      <p:grpSp>
        <p:nvGrpSpPr>
          <p:cNvPr id="10" name="39 Grupo"/>
          <p:cNvGrpSpPr/>
          <p:nvPr/>
        </p:nvGrpSpPr>
        <p:grpSpPr>
          <a:xfrm>
            <a:off x="1071538" y="5286388"/>
            <a:ext cx="2143140" cy="1077218"/>
            <a:chOff x="928662" y="5286388"/>
            <a:chExt cx="2143140" cy="1077218"/>
          </a:xfrm>
        </p:grpSpPr>
        <p:sp>
          <p:nvSpPr>
            <p:cNvPr id="5" name="4 CuadroTexto"/>
            <p:cNvSpPr txBox="1"/>
            <p:nvPr/>
          </p:nvSpPr>
          <p:spPr>
            <a:xfrm>
              <a:off x="1071538" y="5286388"/>
              <a:ext cx="5000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>
                  <a:latin typeface="Adobe Garamond Pro Bold" pitchFamily="18" charset="0"/>
                </a:rPr>
                <a:t>b</a:t>
              </a:r>
              <a:endParaRPr lang="es-ES" sz="800" dirty="0">
                <a:latin typeface="Adobe Garamond Pro Bold" pitchFamily="18" charset="0"/>
              </a:endParaRPr>
            </a:p>
            <a:p>
              <a:endParaRPr lang="es-ES" sz="800" dirty="0">
                <a:latin typeface="Adobe Garamond Pro Bold" pitchFamily="18" charset="0"/>
              </a:endParaRPr>
            </a:p>
            <a:p>
              <a:r>
                <a:rPr lang="es-ES" sz="2800" dirty="0">
                  <a:latin typeface="Adobe Garamond Pro Bold" pitchFamily="18" charset="0"/>
                </a:rPr>
                <a:t>a</a:t>
              </a: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1643042" y="5572140"/>
              <a:ext cx="357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800" dirty="0">
                  <a:latin typeface="Adobe Garamond Pro Bold" pitchFamily="18" charset="0"/>
                </a:rPr>
                <a:t>=</a:t>
              </a:r>
            </a:p>
          </p:txBody>
        </p:sp>
        <p:cxnSp>
          <p:nvCxnSpPr>
            <p:cNvPr id="33" name="32 Conector recto"/>
            <p:cNvCxnSpPr/>
            <p:nvPr/>
          </p:nvCxnSpPr>
          <p:spPr>
            <a:xfrm>
              <a:off x="928662" y="5857892"/>
              <a:ext cx="571504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34 Grupo"/>
            <p:cNvGrpSpPr/>
            <p:nvPr/>
          </p:nvGrpSpPr>
          <p:grpSpPr>
            <a:xfrm>
              <a:off x="2143108" y="5286388"/>
              <a:ext cx="928694" cy="1077218"/>
              <a:chOff x="2285984" y="5286388"/>
              <a:chExt cx="928694" cy="1077218"/>
            </a:xfrm>
          </p:grpSpPr>
          <p:sp>
            <p:nvSpPr>
              <p:cNvPr id="28" name="27 CuadroTexto"/>
              <p:cNvSpPr txBox="1"/>
              <p:nvPr/>
            </p:nvSpPr>
            <p:spPr>
              <a:xfrm>
                <a:off x="2285984" y="5286388"/>
                <a:ext cx="92869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>
                    <a:latin typeface="Adobe Garamond Pro Bold" pitchFamily="18" charset="0"/>
                  </a:rPr>
                  <a:t>  a</a:t>
                </a:r>
                <a:endParaRPr lang="es-ES" sz="800" dirty="0">
                  <a:latin typeface="Adobe Garamond Pro Bold" pitchFamily="18" charset="0"/>
                </a:endParaRPr>
              </a:p>
              <a:p>
                <a:endParaRPr lang="es-ES" sz="800" dirty="0">
                  <a:latin typeface="Adobe Garamond Pro Bold" pitchFamily="18" charset="0"/>
                </a:endParaRPr>
              </a:p>
              <a:p>
                <a:r>
                  <a:rPr lang="es-ES" sz="2800" dirty="0">
                    <a:latin typeface="Adobe Garamond Pro Bold" pitchFamily="18" charset="0"/>
                  </a:rPr>
                  <a:t>a + b</a:t>
                </a:r>
              </a:p>
            </p:txBody>
          </p:sp>
          <p:cxnSp>
            <p:nvCxnSpPr>
              <p:cNvPr id="34" name="33 Conector recto"/>
              <p:cNvCxnSpPr/>
              <p:nvPr/>
            </p:nvCxnSpPr>
            <p:spPr>
              <a:xfrm>
                <a:off x="2357422" y="5856304"/>
                <a:ext cx="714380" cy="15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38 CuadroTexto"/>
          <p:cNvSpPr txBox="1"/>
          <p:nvPr/>
        </p:nvSpPr>
        <p:spPr>
          <a:xfrm>
            <a:off x="5929322" y="428604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el número de oro</a:t>
            </a:r>
          </a:p>
        </p:txBody>
      </p:sp>
      <p:pic>
        <p:nvPicPr>
          <p:cNvPr id="25" name="Picture 3" descr="home_def1">
            <a:extLst>
              <a:ext uri="{FF2B5EF4-FFF2-40B4-BE49-F238E27FC236}">
                <a16:creationId xmlns:a16="http://schemas.microsoft.com/office/drawing/2014/main" id="{AC3F9761-2905-44E1-8C96-92C2A8095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2484055"/>
      </p:ext>
    </p:extLst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2" name="11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5348D64A-46BF-468F-9C86-01FBF581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6486073"/>
      </p:ext>
    </p:extLst>
  </p:cSld>
  <p:clrMapOvr>
    <a:masterClrMapping/>
  </p:clrMapOvr>
  <p:transition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2" name="11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3071802" y="3429000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OBJETO</a:t>
            </a:r>
          </a:p>
        </p:txBody>
      </p:sp>
      <p:sp>
        <p:nvSpPr>
          <p:cNvPr id="7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6" name="Picture 3" descr="home_def1">
            <a:extLst>
              <a:ext uri="{FF2B5EF4-FFF2-40B4-BE49-F238E27FC236}">
                <a16:creationId xmlns:a16="http://schemas.microsoft.com/office/drawing/2014/main" id="{04457B05-FC7F-44C2-AC98-1E77D614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542520"/>
      </p:ext>
    </p:extLst>
  </p:cSld>
  <p:clrMapOvr>
    <a:masterClrMapping/>
  </p:clrMapOvr>
  <p:transition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2" name="11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5786446" y="2285992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AIRE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071802" y="3429000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OBJETO</a:t>
            </a:r>
          </a:p>
        </p:txBody>
      </p:sp>
      <p:grpSp>
        <p:nvGrpSpPr>
          <p:cNvPr id="2" name="6 Grupo"/>
          <p:cNvGrpSpPr/>
          <p:nvPr/>
        </p:nvGrpSpPr>
        <p:grpSpPr>
          <a:xfrm>
            <a:off x="1714480" y="1786720"/>
            <a:ext cx="5857916" cy="3571900"/>
            <a:chOff x="1714480" y="1786720"/>
            <a:chExt cx="5857916" cy="3571900"/>
          </a:xfrm>
        </p:grpSpPr>
        <p:cxnSp>
          <p:nvCxnSpPr>
            <p:cNvPr id="7" name="6 Conector recto de flecha"/>
            <p:cNvCxnSpPr/>
            <p:nvPr/>
          </p:nvCxnSpPr>
          <p:spPr>
            <a:xfrm rot="5400000" flipH="1" flipV="1">
              <a:off x="3536149" y="2035959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 de flecha"/>
            <p:cNvCxnSpPr/>
            <p:nvPr/>
          </p:nvCxnSpPr>
          <p:spPr>
            <a:xfrm>
              <a:off x="5000628" y="3786190"/>
              <a:ext cx="257176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 de flecha"/>
            <p:cNvCxnSpPr/>
            <p:nvPr/>
          </p:nvCxnSpPr>
          <p:spPr>
            <a:xfrm rot="10800000">
              <a:off x="1714480" y="3786190"/>
              <a:ext cx="92869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 de flecha"/>
            <p:cNvCxnSpPr/>
            <p:nvPr/>
          </p:nvCxnSpPr>
          <p:spPr>
            <a:xfrm rot="5400000">
              <a:off x="3643306" y="521495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13" name="Picture 3" descr="home_def1">
            <a:extLst>
              <a:ext uri="{FF2B5EF4-FFF2-40B4-BE49-F238E27FC236}">
                <a16:creationId xmlns:a16="http://schemas.microsoft.com/office/drawing/2014/main" id="{04FD1AD9-B77B-41CB-A3AC-85B550DA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4364999"/>
      </p:ext>
    </p:extLst>
  </p:cSld>
  <p:clrMapOvr>
    <a:masterClrMapping/>
  </p:clrMapOvr>
  <p:transition advClick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3" name="12 Forma libre"/>
          <p:cNvSpPr/>
          <p:nvPr/>
        </p:nvSpPr>
        <p:spPr>
          <a:xfrm>
            <a:off x="1745673" y="2269836"/>
            <a:ext cx="5666509" cy="1713346"/>
          </a:xfrm>
          <a:custGeom>
            <a:avLst/>
            <a:gdLst>
              <a:gd name="connsiteX0" fmla="*/ 0 w 5666509"/>
              <a:gd name="connsiteY0" fmla="*/ 1706419 h 1713346"/>
              <a:gd name="connsiteX1" fmla="*/ 3810000 w 5666509"/>
              <a:gd name="connsiteY1" fmla="*/ 127000 h 1713346"/>
              <a:gd name="connsiteX2" fmla="*/ 5666509 w 5666509"/>
              <a:gd name="connsiteY2" fmla="*/ 944419 h 171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6509" h="1713346">
                <a:moveTo>
                  <a:pt x="0" y="1706419"/>
                </a:moveTo>
                <a:cubicBezTo>
                  <a:pt x="1432791" y="980209"/>
                  <a:pt x="2865582" y="254000"/>
                  <a:pt x="3810000" y="127000"/>
                </a:cubicBezTo>
                <a:cubicBezTo>
                  <a:pt x="4754418" y="0"/>
                  <a:pt x="5200073" y="1713346"/>
                  <a:pt x="5666509" y="944419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5786446" y="2285992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AIRE</a:t>
            </a:r>
          </a:p>
        </p:txBody>
      </p:sp>
      <p:grpSp>
        <p:nvGrpSpPr>
          <p:cNvPr id="2" name="13 Grupo"/>
          <p:cNvGrpSpPr/>
          <p:nvPr/>
        </p:nvGrpSpPr>
        <p:grpSpPr>
          <a:xfrm>
            <a:off x="1928794" y="3000372"/>
            <a:ext cx="714380" cy="1571636"/>
            <a:chOff x="1714480" y="2000240"/>
            <a:chExt cx="714380" cy="1571636"/>
          </a:xfrm>
        </p:grpSpPr>
        <p:sp>
          <p:nvSpPr>
            <p:cNvPr id="15" name="14 Triángulo isósceles"/>
            <p:cNvSpPr/>
            <p:nvPr/>
          </p:nvSpPr>
          <p:spPr>
            <a:xfrm>
              <a:off x="1714480" y="2000240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Triángulo isósceles"/>
            <p:cNvSpPr/>
            <p:nvPr/>
          </p:nvSpPr>
          <p:spPr>
            <a:xfrm>
              <a:off x="2214546" y="2143116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Triángulo isósceles"/>
            <p:cNvSpPr/>
            <p:nvPr/>
          </p:nvSpPr>
          <p:spPr>
            <a:xfrm>
              <a:off x="1857356" y="2500306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" name="20 Grupo"/>
          <p:cNvGrpSpPr/>
          <p:nvPr/>
        </p:nvGrpSpPr>
        <p:grpSpPr>
          <a:xfrm>
            <a:off x="5072066" y="3286124"/>
            <a:ext cx="1000132" cy="785818"/>
            <a:chOff x="5072066" y="3357562"/>
            <a:chExt cx="1000132" cy="785818"/>
          </a:xfrm>
        </p:grpSpPr>
        <p:sp>
          <p:nvSpPr>
            <p:cNvPr id="19" name="18 Triángulo isósceles"/>
            <p:cNvSpPr/>
            <p:nvPr/>
          </p:nvSpPr>
          <p:spPr>
            <a:xfrm>
              <a:off x="5072066" y="3357562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Triángulo isósceles"/>
            <p:cNvSpPr/>
            <p:nvPr/>
          </p:nvSpPr>
          <p:spPr>
            <a:xfrm>
              <a:off x="5214942" y="3429000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Triángulo isósceles"/>
            <p:cNvSpPr/>
            <p:nvPr/>
          </p:nvSpPr>
          <p:spPr>
            <a:xfrm>
              <a:off x="5519742" y="3519486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Triángulo isósceles"/>
            <p:cNvSpPr/>
            <p:nvPr/>
          </p:nvSpPr>
          <p:spPr>
            <a:xfrm>
              <a:off x="5715008" y="3643314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Triángulo isósceles"/>
            <p:cNvSpPr/>
            <p:nvPr/>
          </p:nvSpPr>
          <p:spPr>
            <a:xfrm>
              <a:off x="5929322" y="3357562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23 Elipse"/>
          <p:cNvSpPr/>
          <p:nvPr/>
        </p:nvSpPr>
        <p:spPr>
          <a:xfrm flipV="1">
            <a:off x="1928794" y="1928802"/>
            <a:ext cx="1357322" cy="35719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6715140" y="2500306"/>
            <a:ext cx="642942" cy="214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36 Grupo"/>
          <p:cNvGrpSpPr/>
          <p:nvPr/>
        </p:nvGrpSpPr>
        <p:grpSpPr>
          <a:xfrm>
            <a:off x="5357818" y="4356900"/>
            <a:ext cx="2000264" cy="715174"/>
            <a:chOff x="5357818" y="4214818"/>
            <a:chExt cx="2000264" cy="715174"/>
          </a:xfrm>
        </p:grpSpPr>
        <p:cxnSp>
          <p:nvCxnSpPr>
            <p:cNvPr id="27" name="26 Conector recto"/>
            <p:cNvCxnSpPr/>
            <p:nvPr/>
          </p:nvCxnSpPr>
          <p:spPr>
            <a:xfrm rot="5400000">
              <a:off x="6251587" y="4606933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 rot="5400000">
              <a:off x="6323025" y="4535495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 rot="5400000">
              <a:off x="6750859" y="4750603"/>
              <a:ext cx="357190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 rot="5400000">
              <a:off x="6108711" y="4606933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 rot="5400000">
              <a:off x="6894529" y="4535495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"/>
            <p:cNvCxnSpPr/>
            <p:nvPr/>
          </p:nvCxnSpPr>
          <p:spPr>
            <a:xfrm rot="5400000">
              <a:off x="5965835" y="4464057"/>
              <a:ext cx="357190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"/>
            <p:cNvCxnSpPr/>
            <p:nvPr/>
          </p:nvCxnSpPr>
          <p:spPr>
            <a:xfrm>
              <a:off x="5357818" y="4429132"/>
              <a:ext cx="2000264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CuadroTexto"/>
          <p:cNvSpPr txBox="1"/>
          <p:nvPr/>
        </p:nvSpPr>
        <p:spPr>
          <a:xfrm>
            <a:off x="3071802" y="3429000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OBJETO</a:t>
            </a:r>
          </a:p>
        </p:txBody>
      </p:sp>
      <p:grpSp>
        <p:nvGrpSpPr>
          <p:cNvPr id="14" name="6 Grupo"/>
          <p:cNvGrpSpPr/>
          <p:nvPr/>
        </p:nvGrpSpPr>
        <p:grpSpPr>
          <a:xfrm>
            <a:off x="1714480" y="1786720"/>
            <a:ext cx="5857916" cy="3571900"/>
            <a:chOff x="1714480" y="1786720"/>
            <a:chExt cx="5857916" cy="3571900"/>
          </a:xfrm>
        </p:grpSpPr>
        <p:cxnSp>
          <p:nvCxnSpPr>
            <p:cNvPr id="7" name="6 Conector recto de flecha"/>
            <p:cNvCxnSpPr/>
            <p:nvPr/>
          </p:nvCxnSpPr>
          <p:spPr>
            <a:xfrm rot="5400000" flipH="1" flipV="1">
              <a:off x="3536149" y="2035959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 de flecha"/>
            <p:cNvCxnSpPr/>
            <p:nvPr/>
          </p:nvCxnSpPr>
          <p:spPr>
            <a:xfrm>
              <a:off x="5000628" y="3786190"/>
              <a:ext cx="257176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 de flecha"/>
            <p:cNvCxnSpPr/>
            <p:nvPr/>
          </p:nvCxnSpPr>
          <p:spPr>
            <a:xfrm rot="10800000">
              <a:off x="1714480" y="3786190"/>
              <a:ext cx="92869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 de flecha"/>
            <p:cNvCxnSpPr/>
            <p:nvPr/>
          </p:nvCxnSpPr>
          <p:spPr>
            <a:xfrm rot="5400000">
              <a:off x="3643306" y="521495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34" name="Picture 3" descr="home_def1">
            <a:extLst>
              <a:ext uri="{FF2B5EF4-FFF2-40B4-BE49-F238E27FC236}">
                <a16:creationId xmlns:a16="http://schemas.microsoft.com/office/drawing/2014/main" id="{15556660-862A-45C6-A544-2954A29D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0980352"/>
      </p:ext>
    </p:extLst>
  </p:cSld>
  <p:clrMapOvr>
    <a:masterClrMapping/>
  </p:clrMapOvr>
  <p:transition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urelio\Desktop\encuadres\tercios\04_encua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56" y="285728"/>
            <a:ext cx="8890000" cy="6350000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3" name="12 Forma libre"/>
          <p:cNvSpPr/>
          <p:nvPr/>
        </p:nvSpPr>
        <p:spPr>
          <a:xfrm>
            <a:off x="1745673" y="2269836"/>
            <a:ext cx="5666509" cy="1713346"/>
          </a:xfrm>
          <a:custGeom>
            <a:avLst/>
            <a:gdLst>
              <a:gd name="connsiteX0" fmla="*/ 0 w 5666509"/>
              <a:gd name="connsiteY0" fmla="*/ 1706419 h 1713346"/>
              <a:gd name="connsiteX1" fmla="*/ 3810000 w 5666509"/>
              <a:gd name="connsiteY1" fmla="*/ 127000 h 1713346"/>
              <a:gd name="connsiteX2" fmla="*/ 5666509 w 5666509"/>
              <a:gd name="connsiteY2" fmla="*/ 944419 h 171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6509" h="1713346">
                <a:moveTo>
                  <a:pt x="0" y="1706419"/>
                </a:moveTo>
                <a:cubicBezTo>
                  <a:pt x="1432791" y="980209"/>
                  <a:pt x="2865582" y="254000"/>
                  <a:pt x="3810000" y="127000"/>
                </a:cubicBezTo>
                <a:cubicBezTo>
                  <a:pt x="4754418" y="0"/>
                  <a:pt x="5200073" y="1713346"/>
                  <a:pt x="5666509" y="944419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2857488" y="2428868"/>
            <a:ext cx="2000264" cy="25717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5786446" y="2285992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AIRE</a:t>
            </a:r>
          </a:p>
        </p:txBody>
      </p:sp>
      <p:grpSp>
        <p:nvGrpSpPr>
          <p:cNvPr id="2" name="13 Grupo"/>
          <p:cNvGrpSpPr/>
          <p:nvPr/>
        </p:nvGrpSpPr>
        <p:grpSpPr>
          <a:xfrm>
            <a:off x="1928794" y="3000372"/>
            <a:ext cx="714380" cy="1571636"/>
            <a:chOff x="1714480" y="2000240"/>
            <a:chExt cx="714380" cy="1571636"/>
          </a:xfrm>
        </p:grpSpPr>
        <p:sp>
          <p:nvSpPr>
            <p:cNvPr id="15" name="14 Triángulo isósceles"/>
            <p:cNvSpPr/>
            <p:nvPr/>
          </p:nvSpPr>
          <p:spPr>
            <a:xfrm>
              <a:off x="1714480" y="2000240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Triángulo isósceles"/>
            <p:cNvSpPr/>
            <p:nvPr/>
          </p:nvSpPr>
          <p:spPr>
            <a:xfrm>
              <a:off x="2214546" y="2143116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Triángulo isósceles"/>
            <p:cNvSpPr/>
            <p:nvPr/>
          </p:nvSpPr>
          <p:spPr>
            <a:xfrm>
              <a:off x="1857356" y="2500306"/>
              <a:ext cx="214314" cy="107157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" name="20 Grupo"/>
          <p:cNvGrpSpPr/>
          <p:nvPr/>
        </p:nvGrpSpPr>
        <p:grpSpPr>
          <a:xfrm>
            <a:off x="5072066" y="3286124"/>
            <a:ext cx="1000132" cy="785818"/>
            <a:chOff x="5072066" y="3357562"/>
            <a:chExt cx="1000132" cy="785818"/>
          </a:xfrm>
        </p:grpSpPr>
        <p:sp>
          <p:nvSpPr>
            <p:cNvPr id="19" name="18 Triángulo isósceles"/>
            <p:cNvSpPr/>
            <p:nvPr/>
          </p:nvSpPr>
          <p:spPr>
            <a:xfrm>
              <a:off x="5072066" y="3357562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Triángulo isósceles"/>
            <p:cNvSpPr/>
            <p:nvPr/>
          </p:nvSpPr>
          <p:spPr>
            <a:xfrm>
              <a:off x="5214942" y="3429000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Triángulo isósceles"/>
            <p:cNvSpPr/>
            <p:nvPr/>
          </p:nvSpPr>
          <p:spPr>
            <a:xfrm>
              <a:off x="5519742" y="3519486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Triángulo isósceles"/>
            <p:cNvSpPr/>
            <p:nvPr/>
          </p:nvSpPr>
          <p:spPr>
            <a:xfrm>
              <a:off x="5715008" y="3643314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Triángulo isósceles"/>
            <p:cNvSpPr/>
            <p:nvPr/>
          </p:nvSpPr>
          <p:spPr>
            <a:xfrm>
              <a:off x="5929322" y="3357562"/>
              <a:ext cx="142876" cy="50006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23 Elipse"/>
          <p:cNvSpPr/>
          <p:nvPr/>
        </p:nvSpPr>
        <p:spPr>
          <a:xfrm flipV="1">
            <a:off x="1928794" y="1928802"/>
            <a:ext cx="1357322" cy="35719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6715140" y="2500306"/>
            <a:ext cx="642942" cy="214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36 Grupo"/>
          <p:cNvGrpSpPr/>
          <p:nvPr/>
        </p:nvGrpSpPr>
        <p:grpSpPr>
          <a:xfrm>
            <a:off x="5357818" y="4356900"/>
            <a:ext cx="2000264" cy="715174"/>
            <a:chOff x="5357818" y="4214818"/>
            <a:chExt cx="2000264" cy="715174"/>
          </a:xfrm>
        </p:grpSpPr>
        <p:cxnSp>
          <p:nvCxnSpPr>
            <p:cNvPr id="27" name="26 Conector recto"/>
            <p:cNvCxnSpPr/>
            <p:nvPr/>
          </p:nvCxnSpPr>
          <p:spPr>
            <a:xfrm rot="5400000">
              <a:off x="6251587" y="4606933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 rot="5400000">
              <a:off x="6323025" y="4535495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 rot="5400000">
              <a:off x="6750859" y="4750603"/>
              <a:ext cx="357190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 rot="5400000">
              <a:off x="6108711" y="4606933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 rot="5400000">
              <a:off x="6894529" y="4535495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"/>
            <p:cNvCxnSpPr/>
            <p:nvPr/>
          </p:nvCxnSpPr>
          <p:spPr>
            <a:xfrm rot="5400000">
              <a:off x="5965835" y="4464057"/>
              <a:ext cx="357190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"/>
            <p:cNvCxnSpPr/>
            <p:nvPr/>
          </p:nvCxnSpPr>
          <p:spPr>
            <a:xfrm>
              <a:off x="5357818" y="4429132"/>
              <a:ext cx="2000264" cy="1588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CuadroTexto"/>
          <p:cNvSpPr txBox="1"/>
          <p:nvPr/>
        </p:nvSpPr>
        <p:spPr>
          <a:xfrm>
            <a:off x="3071802" y="3429000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OBJETO</a:t>
            </a:r>
          </a:p>
        </p:txBody>
      </p:sp>
      <p:grpSp>
        <p:nvGrpSpPr>
          <p:cNvPr id="14" name="6 Grupo"/>
          <p:cNvGrpSpPr/>
          <p:nvPr/>
        </p:nvGrpSpPr>
        <p:grpSpPr>
          <a:xfrm>
            <a:off x="1714480" y="1786720"/>
            <a:ext cx="5857916" cy="3571900"/>
            <a:chOff x="1714480" y="1786720"/>
            <a:chExt cx="5857916" cy="3571900"/>
          </a:xfrm>
        </p:grpSpPr>
        <p:cxnSp>
          <p:nvCxnSpPr>
            <p:cNvPr id="7" name="6 Conector recto de flecha"/>
            <p:cNvCxnSpPr/>
            <p:nvPr/>
          </p:nvCxnSpPr>
          <p:spPr>
            <a:xfrm rot="5400000" flipH="1" flipV="1">
              <a:off x="3536149" y="2035959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 de flecha"/>
            <p:cNvCxnSpPr/>
            <p:nvPr/>
          </p:nvCxnSpPr>
          <p:spPr>
            <a:xfrm>
              <a:off x="5000628" y="3786190"/>
              <a:ext cx="257176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 de flecha"/>
            <p:cNvCxnSpPr/>
            <p:nvPr/>
          </p:nvCxnSpPr>
          <p:spPr>
            <a:xfrm rot="10800000">
              <a:off x="1714480" y="3786190"/>
              <a:ext cx="92869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 de flecha"/>
            <p:cNvCxnSpPr/>
            <p:nvPr/>
          </p:nvCxnSpPr>
          <p:spPr>
            <a:xfrm rot="5400000">
              <a:off x="3643306" y="521495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4 CuadroTexto"/>
          <p:cNvSpPr txBox="1"/>
          <p:nvPr/>
        </p:nvSpPr>
        <p:spPr>
          <a:xfrm>
            <a:off x="161967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Encuadres</a:t>
            </a:r>
            <a:endParaRPr lang="es-ES" dirty="0"/>
          </a:p>
        </p:txBody>
      </p:sp>
      <p:pic>
        <p:nvPicPr>
          <p:cNvPr id="34" name="Imagen 33" descr="PPL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1543157" y="1685384"/>
            <a:ext cx="6195475" cy="3754833"/>
          </a:xfrm>
          <a:prstGeom prst="rect">
            <a:avLst/>
          </a:prstGeom>
        </p:spPr>
      </p:pic>
      <p:pic>
        <p:nvPicPr>
          <p:cNvPr id="36" name="Picture 3" descr="home_def1">
            <a:extLst>
              <a:ext uri="{FF2B5EF4-FFF2-40B4-BE49-F238E27FC236}">
                <a16:creationId xmlns:a16="http://schemas.microsoft.com/office/drawing/2014/main" id="{DC6A389A-538C-49AD-A8C0-20711599A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2870433"/>
      </p:ext>
    </p:extLst>
  </p:cSld>
  <p:clrMapOvr>
    <a:masterClrMapping/>
  </p:clrMapOvr>
  <p:transition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93507"/>
            <a:ext cx="8640960" cy="5299789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5E5F0067-ABEA-4220-99F5-EADEB6F9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3629644"/>
      </p:ext>
    </p:extLst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93507"/>
            <a:ext cx="8640960" cy="5299789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92013"/>
            <a:ext cx="8643396" cy="5301283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F764DDDB-CF18-4267-B9C6-F3032D3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9224349"/>
      </p:ext>
    </p:extLst>
  </p:cSld>
  <p:clrMapOvr>
    <a:masterClrMapping/>
  </p:clrMapOvr>
  <p:transition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4" y="792013"/>
            <a:ext cx="8643396" cy="5301283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337824C2-4B0E-4A52-92FF-136A29A4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5917422"/>
      </p:ext>
    </p:extLst>
  </p:cSld>
  <p:clrMapOvr>
    <a:masterClrMapping/>
  </p:clrMapOvr>
  <p:transition advClick="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4" y="792013"/>
            <a:ext cx="8643396" cy="5301283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4" y="792013"/>
            <a:ext cx="8643396" cy="5301283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3E0A0D02-F7A2-452B-B2F7-061F38EB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589775"/>
      </p:ext>
    </p:extLst>
  </p:cSld>
  <p:clrMapOvr>
    <a:masterClrMapping/>
  </p:clrMapOvr>
  <p:transition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" y="792013"/>
            <a:ext cx="8643397" cy="5301283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A3B42A5E-B887-44A7-AF32-7E896C8C3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2783215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03D0BCC1-F92C-4C83-BBC3-0F6169EF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7749126"/>
      </p:ext>
    </p:extLst>
  </p:cSld>
  <p:clrMapOvr>
    <a:masterClrMapping/>
  </p:clrMapOvr>
  <p:transition advClick="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4" y="792013"/>
            <a:ext cx="8643396" cy="5301283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C17182E3-4F4D-49C9-B868-27189E151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5698479"/>
      </p:ext>
    </p:extLst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" y="792013"/>
            <a:ext cx="8643397" cy="5301283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B674C69A-7BB5-402D-8E8A-943AE111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00205"/>
      </p:ext>
    </p:extLst>
  </p:cSld>
  <p:clrMapOvr>
    <a:masterClrMapping/>
  </p:clrMapOvr>
  <p:transition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" y="792013"/>
            <a:ext cx="8643397" cy="5301283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36EC39A6-AE34-44EB-83DE-8EDFB22D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7528669"/>
      </p:ext>
    </p:extLst>
  </p:cSld>
  <p:clrMapOvr>
    <a:masterClrMapping/>
  </p:clrMapOvr>
  <p:transition advClick="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4" y="1008037"/>
            <a:ext cx="8643396" cy="5301283"/>
          </a:xfrm>
          <a:prstGeom prst="rect">
            <a:avLst/>
          </a:prstGeom>
        </p:spPr>
      </p:pic>
      <p:pic>
        <p:nvPicPr>
          <p:cNvPr id="5" name="Picture 3" descr="home_def1">
            <a:extLst>
              <a:ext uri="{FF2B5EF4-FFF2-40B4-BE49-F238E27FC236}">
                <a16:creationId xmlns:a16="http://schemas.microsoft.com/office/drawing/2014/main" id="{98C51CCA-53C5-47C4-B53E-473203D9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3" y="1905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842255"/>
      </p:ext>
    </p:extLst>
  </p:cSld>
  <p:clrMapOvr>
    <a:masterClrMapping/>
  </p:clrMapOvr>
  <p:transition advClick="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4" y="1008037"/>
            <a:ext cx="8643396" cy="5301283"/>
          </a:xfrm>
          <a:prstGeom prst="rect">
            <a:avLst/>
          </a:prstGeom>
        </p:spPr>
      </p:pic>
      <p:pic>
        <p:nvPicPr>
          <p:cNvPr id="4" name="Picture 3" descr="home_def1">
            <a:extLst>
              <a:ext uri="{FF2B5EF4-FFF2-40B4-BE49-F238E27FC236}">
                <a16:creationId xmlns:a16="http://schemas.microsoft.com/office/drawing/2014/main" id="{7F358B46-437E-4ACE-99D3-CDDE2044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3" y="1905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1536488"/>
      </p:ext>
    </p:extLst>
  </p:cSld>
  <p:clrMapOvr>
    <a:masterClrMapping/>
  </p:clrMapOvr>
  <p:transition advClick="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GL_nu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080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1000" y="228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pic>
        <p:nvPicPr>
          <p:cNvPr id="5" name="Picture 3" descr="home_de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1905000" y="240268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Encuadres, puntos de vista, movimientos de cámara y maquinaria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81000" y="5791200"/>
            <a:ext cx="2895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G.P.G. (gran plano general)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143000" y="62600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¿Qué es lo que vemos?       ¿A dónde se dirige nuestra atención?</a:t>
            </a:r>
          </a:p>
        </p:txBody>
      </p:sp>
      <p:sp>
        <p:nvSpPr>
          <p:cNvPr id="11" name="Rectángulo 10">
            <a:hlinkClick r:id="rId4" tooltip="ver película"/>
          </p:cNvPr>
          <p:cNvSpPr/>
          <p:nvPr/>
        </p:nvSpPr>
        <p:spPr>
          <a:xfrm>
            <a:off x="4648200" y="5791200"/>
            <a:ext cx="419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rgbClr val="3366FF"/>
                </a:solidFill>
              </a:rPr>
              <a:t>“La noche americana”, de François Truffaut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uadroTexto 22"/>
          <p:cNvSpPr txBox="1"/>
          <p:nvPr/>
        </p:nvSpPr>
        <p:spPr>
          <a:xfrm>
            <a:off x="163513" y="1143000"/>
            <a:ext cx="89804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G.P.G. - V.G.	GRAN PLANO GENERAL - VISTA GENERAL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P.G.L.	     	PLANO GENERAL LARGO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P.G.C.	     	PLANO GENERAL CORTO (ENTERO - CONJUNTO)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P. ¾ - P.A.	PLANO TRES CUARTOS - PLANO AMERICANO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P.M.L.	     	PLANO MEDIO LARGO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P.M.C.	     	PLANO MEDIO CORTO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P.P.L.	     	PRIMER PLANO LARGO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P.P.C.	     	PRIMER PLANO CORTO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P.P.P.	     	PRIMERÍSIMO PLANO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latin typeface="+mj-lt"/>
              </a:rPr>
              <a:t>P.D.	     	PLANO DETALLE 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G.P.G. - V.G.   GRAN PLANO GENERAL - VISTA GENERAL</a:t>
            </a:r>
          </a:p>
          <a:p>
            <a:pPr algn="ctr"/>
            <a:endParaRPr lang="es-ES_tradnl" dirty="0"/>
          </a:p>
        </p:txBody>
      </p:sp>
      <p:pic>
        <p:nvPicPr>
          <p:cNvPr id="6" name="Imagen 5" descr="GPG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_tradnl" b="1" dirty="0"/>
              <a:t>P.G.L.   PLANO GENERAL LARGO</a:t>
            </a:r>
          </a:p>
        </p:txBody>
      </p:sp>
      <p:pic>
        <p:nvPicPr>
          <p:cNvPr id="6" name="Imagen 5" descr="PGL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P.G.C. PLANO GENERAL CORTO (DE CONJUNTO)</a:t>
            </a:r>
          </a:p>
          <a:p>
            <a:pPr algn="ctr"/>
            <a:endParaRPr lang="es-ES_tradnl" dirty="0"/>
          </a:p>
        </p:txBody>
      </p:sp>
      <p:pic>
        <p:nvPicPr>
          <p:cNvPr id="8" name="Imagen 7" descr="PGC_conjunto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266118A2-2E60-4319-AEFA-A7E0420F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3530130"/>
      </p:ext>
    </p:extLst>
  </p:cSld>
  <p:clrMapOvr>
    <a:masterClrMapping/>
  </p:clrMapOvr>
  <p:transition advClick="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P. ¾ - P.A.   PLANO TRES CUARTOS O PLANO AMERICANO</a:t>
            </a:r>
          </a:p>
          <a:p>
            <a:pPr algn="ctr"/>
            <a:endParaRPr lang="es-ES_tradnl" dirty="0"/>
          </a:p>
        </p:txBody>
      </p:sp>
      <p:pic>
        <p:nvPicPr>
          <p:cNvPr id="6" name="Imagen 5" descr="PA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P.M.L.   PLANO MEDIO LARGO</a:t>
            </a:r>
            <a:endParaRPr lang="es-ES_tradnl" dirty="0"/>
          </a:p>
        </p:txBody>
      </p:sp>
      <p:pic>
        <p:nvPicPr>
          <p:cNvPr id="6" name="Imagen 5" descr="PML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P.M.C.   PLANO MEDIO CORTO</a:t>
            </a:r>
            <a:endParaRPr lang="es-ES_tradnl" dirty="0"/>
          </a:p>
        </p:txBody>
      </p:sp>
      <p:pic>
        <p:nvPicPr>
          <p:cNvPr id="7" name="Imagen 6" descr="PMC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P.P.L.   PRIMER PLANO LARGO</a:t>
            </a:r>
          </a:p>
          <a:p>
            <a:pPr algn="ctr"/>
            <a:endParaRPr lang="es-ES_tradnl" dirty="0"/>
          </a:p>
        </p:txBody>
      </p:sp>
      <p:pic>
        <p:nvPicPr>
          <p:cNvPr id="6" name="Imagen 5" descr="PPL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P.P.C.   PRIMER PLANO CORTO</a:t>
            </a:r>
          </a:p>
          <a:p>
            <a:pPr algn="ctr"/>
            <a:endParaRPr lang="es-ES_tradnl" dirty="0"/>
          </a:p>
        </p:txBody>
      </p:sp>
      <p:pic>
        <p:nvPicPr>
          <p:cNvPr id="7" name="Imagen 6" descr="PPC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P.P.P.   PRIMERÍSIMO PLANO</a:t>
            </a:r>
          </a:p>
          <a:p>
            <a:pPr algn="ctr"/>
            <a:endParaRPr lang="es-ES_tradnl" dirty="0"/>
          </a:p>
        </p:txBody>
      </p:sp>
      <p:pic>
        <p:nvPicPr>
          <p:cNvPr id="7" name="Imagen 6" descr="PPP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23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66800" y="64124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/>
              <a:t>P.D.   PLANO DETALLE</a:t>
            </a:r>
            <a:endParaRPr lang="es-ES_tradnl" dirty="0"/>
          </a:p>
        </p:txBody>
      </p:sp>
      <p:pic>
        <p:nvPicPr>
          <p:cNvPr id="6" name="Imagen 5" descr="PD.jpg"/>
          <p:cNvPicPr>
            <a:picLocks noChangeAspect="1"/>
          </p:cNvPicPr>
          <p:nvPr/>
        </p:nvPicPr>
        <p:blipFill>
          <a:blip r:embed="rId3"/>
          <a:srcRect l="4167" r="4167"/>
          <a:stretch>
            <a:fillRect/>
          </a:stretch>
        </p:blipFill>
        <p:spPr>
          <a:xfrm>
            <a:off x="381000" y="1016000"/>
            <a:ext cx="8382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3 Imagen" descr="02_Ainhoa_Concor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838200"/>
            <a:ext cx="3785543" cy="283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4 Imagen" descr="PG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114799"/>
            <a:ext cx="3831195" cy="242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10"/>
          <p:cNvSpPr txBox="1"/>
          <p:nvPr/>
        </p:nvSpPr>
        <p:spPr>
          <a:xfrm>
            <a:off x="7543800" y="3212068"/>
            <a:ext cx="838200" cy="36933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E61148">
                <a:alpha val="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n>
                  <a:solidFill>
                    <a:srgbClr val="E41247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rPr>
              <a:t>P.G.L.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4800" y="1219200"/>
            <a:ext cx="4343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Los planos generales largos (P.G.L.)</a:t>
            </a:r>
          </a:p>
          <a:p>
            <a:r>
              <a:rPr lang="es-ES_tradnl" dirty="0"/>
              <a:t>conceden mayor importancia al espacio escénico, al decorado, que los planos generales cortos (P.G.C.), aunque ambos muestren a los personajes de cuerpo entero.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105400" y="5715000"/>
            <a:ext cx="1752600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E61148">
                <a:alpha val="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n>
                  <a:solidFill>
                    <a:srgbClr val="E41247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rPr>
              <a:t>P.G.C.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n>
                  <a:solidFill>
                    <a:srgbClr val="E41247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rPr>
              <a:t>PLANO ENTERO</a:t>
            </a:r>
          </a:p>
        </p:txBody>
      </p:sp>
      <p:pic>
        <p:nvPicPr>
          <p:cNvPr id="24" name="Picture 3" descr="home_def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uadroTexto 24"/>
          <p:cNvSpPr txBox="1"/>
          <p:nvPr/>
        </p:nvSpPr>
        <p:spPr>
          <a:xfrm>
            <a:off x="304800" y="52578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¿Qué es lo que vemos?</a:t>
            </a:r>
          </a:p>
          <a:p>
            <a:r>
              <a:rPr lang="es-ES_tradnl" dirty="0"/>
              <a:t>¿A dónde se dirige nuestra atención?</a:t>
            </a:r>
          </a:p>
          <a:p>
            <a:r>
              <a:rPr lang="es-ES_tradnl" dirty="0"/>
              <a:t>¿Hay variaciones de intensidad?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4 Imagen" descr="PG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267200"/>
            <a:ext cx="337399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uadroTexto 21"/>
          <p:cNvSpPr txBox="1"/>
          <p:nvPr/>
        </p:nvSpPr>
        <p:spPr>
          <a:xfrm>
            <a:off x="304800" y="1219200"/>
            <a:ext cx="434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Los planos cortos (C.), habitualmente, contienen una mayor intensidad visual que los planos largos (L.), generalmente pensados para distanciar, relacionar, o poner en contexto la imagen.</a:t>
            </a:r>
          </a:p>
          <a:p>
            <a:endParaRPr lang="es-ES_tradnl" dirty="0"/>
          </a:p>
          <a:p>
            <a:r>
              <a:rPr lang="es-ES_tradnl" dirty="0"/>
              <a:t>Pero esto no es una norma…   </a:t>
            </a:r>
          </a:p>
        </p:txBody>
      </p:sp>
      <p:pic>
        <p:nvPicPr>
          <p:cNvPr id="24" name="Picture 3" descr="home_de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uadroTexto 24"/>
          <p:cNvSpPr txBox="1"/>
          <p:nvPr/>
        </p:nvSpPr>
        <p:spPr>
          <a:xfrm>
            <a:off x="304800" y="52578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¿Qué es lo que vemos?</a:t>
            </a:r>
          </a:p>
          <a:p>
            <a:r>
              <a:rPr lang="es-ES_tradnl" dirty="0"/>
              <a:t>¿A dónde se dirige nuestra atención?</a:t>
            </a:r>
          </a:p>
          <a:p>
            <a:r>
              <a:rPr lang="es-ES_tradnl" dirty="0"/>
              <a:t>¿Hay variaciones de intensidad?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638800" y="240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Encuadres: escala de planos</a:t>
            </a:r>
          </a:p>
        </p:txBody>
      </p:sp>
      <p:pic>
        <p:nvPicPr>
          <p:cNvPr id="13" name="Imagen 12" descr="sonris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919162"/>
            <a:ext cx="3919051" cy="273843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001000" y="3124199"/>
            <a:ext cx="685800" cy="36933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E61148">
                <a:alpha val="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n>
                  <a:solidFill>
                    <a:srgbClr val="E41247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rPr>
              <a:t>P.P.C.</a:t>
            </a:r>
          </a:p>
        </p:txBody>
      </p:sp>
      <p:pic>
        <p:nvPicPr>
          <p:cNvPr id="12" name="Imagen 11" descr="sonrisa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810000"/>
            <a:ext cx="3925868" cy="2743200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5105400" y="6172199"/>
            <a:ext cx="838200" cy="36933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E61148">
                <a:alpha val="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ln>
                  <a:solidFill>
                    <a:srgbClr val="E41247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rPr>
              <a:t>P.P.L.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04800" y="387727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Lo importante no son los nombres ni las siglas, sino la expresividad y la eficacia narrativa del plano.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urelio\Desktop\encuadres\escala\03_escorz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95400"/>
            <a:ext cx="7134838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429000" y="642938"/>
            <a:ext cx="2071688" cy="523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ESCORZO</a:t>
            </a:r>
          </a:p>
        </p:txBody>
      </p:sp>
      <p:pic>
        <p:nvPicPr>
          <p:cNvPr id="4" name="Picture 3" descr="home_de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7086600" y="240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Puntos de vista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pic>
        <p:nvPicPr>
          <p:cNvPr id="3" name="Picture 3" descr="home_def1">
            <a:extLst>
              <a:ext uri="{FF2B5EF4-FFF2-40B4-BE49-F238E27FC236}">
                <a16:creationId xmlns:a16="http://schemas.microsoft.com/office/drawing/2014/main" id="{DC7AA6B4-50FA-423F-8945-B076C7CE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7383698"/>
      </p:ext>
    </p:extLst>
  </p:cSld>
  <p:clrMapOvr>
    <a:masterClrMapping/>
  </p:clrMapOvr>
  <p:transition advClick="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Aurelio\Desktop\encuadres\escala\04_picad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95400"/>
            <a:ext cx="7162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7086600" y="240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Puntos de vista</a:t>
            </a:r>
          </a:p>
        </p:txBody>
      </p:sp>
      <p:sp>
        <p:nvSpPr>
          <p:cNvPr id="8" name="4 CuadroTexto"/>
          <p:cNvSpPr txBox="1"/>
          <p:nvPr/>
        </p:nvSpPr>
        <p:spPr>
          <a:xfrm>
            <a:off x="3429000" y="642938"/>
            <a:ext cx="2071688" cy="523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PICADO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7086600" y="240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Puntos de vista</a:t>
            </a:r>
          </a:p>
        </p:txBody>
      </p:sp>
      <p:sp>
        <p:nvSpPr>
          <p:cNvPr id="8" name="4 CuadroTexto"/>
          <p:cNvSpPr txBox="1"/>
          <p:nvPr/>
        </p:nvSpPr>
        <p:spPr>
          <a:xfrm>
            <a:off x="3429000" y="642938"/>
            <a:ext cx="2071688" cy="523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CENITAL</a:t>
            </a:r>
          </a:p>
        </p:txBody>
      </p:sp>
      <p:pic>
        <p:nvPicPr>
          <p:cNvPr id="9" name="4 Imagen" descr="cenital2.jpg"/>
          <p:cNvPicPr>
            <a:picLocks noChangeAspect="1"/>
          </p:cNvPicPr>
          <p:nvPr/>
        </p:nvPicPr>
        <p:blipFill>
          <a:blip r:embed="rId3"/>
          <a:srcRect l="2299" t="3381" r="2299" b="5341"/>
          <a:stretch>
            <a:fillRect/>
          </a:stretch>
        </p:blipFill>
        <p:spPr bwMode="auto">
          <a:xfrm>
            <a:off x="990600" y="1524000"/>
            <a:ext cx="714445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7086600" y="240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Puntos de vista</a:t>
            </a:r>
          </a:p>
        </p:txBody>
      </p:sp>
      <p:sp>
        <p:nvSpPr>
          <p:cNvPr id="8" name="4 CuadroTexto"/>
          <p:cNvSpPr txBox="1"/>
          <p:nvPr/>
        </p:nvSpPr>
        <p:spPr>
          <a:xfrm>
            <a:off x="2895600" y="642938"/>
            <a:ext cx="31242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CONTRAPICADO</a:t>
            </a:r>
          </a:p>
        </p:txBody>
      </p:sp>
      <p:pic>
        <p:nvPicPr>
          <p:cNvPr id="7" name="Picture 2" descr="C:\Users\Aurelio\Desktop\encuadres\escala\05_contrapicad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69654"/>
            <a:ext cx="7162800" cy="535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7086600" y="240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Puntos de vista</a:t>
            </a:r>
          </a:p>
        </p:txBody>
      </p:sp>
      <p:sp>
        <p:nvSpPr>
          <p:cNvPr id="8" name="4 CuadroTexto"/>
          <p:cNvSpPr txBox="1"/>
          <p:nvPr/>
        </p:nvSpPr>
        <p:spPr>
          <a:xfrm>
            <a:off x="2895600" y="642938"/>
            <a:ext cx="31242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NADIR</a:t>
            </a:r>
          </a:p>
        </p:txBody>
      </p:sp>
      <p:pic>
        <p:nvPicPr>
          <p:cNvPr id="10" name="Imagen 9" descr="nadi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43" y="1524000"/>
            <a:ext cx="7863857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6096000" y="240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Movimientos de cámara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6096000" y="240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Movimientos de cámara</a:t>
            </a:r>
          </a:p>
        </p:txBody>
      </p:sp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1981200" y="2857500"/>
            <a:ext cx="535781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5200" dirty="0">
                <a:ea typeface="Arial" pitchFamily="4" charset="0"/>
                <a:cs typeface="Arial" pitchFamily="4" charset="0"/>
              </a:rPr>
              <a:t>ZOOM = CACA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2 CuadroTexto"/>
          <p:cNvSpPr txBox="1">
            <a:spLocks noChangeArrowheads="1"/>
          </p:cNvSpPr>
          <p:nvPr/>
        </p:nvSpPr>
        <p:spPr bwMode="auto">
          <a:xfrm>
            <a:off x="1981200" y="2857500"/>
            <a:ext cx="535781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5200" dirty="0">
                <a:ea typeface="Arial" pitchFamily="4" charset="0"/>
                <a:cs typeface="Arial" pitchFamily="4" charset="0"/>
              </a:rPr>
              <a:t>ZOOM = CACA</a:t>
            </a:r>
          </a:p>
        </p:txBody>
      </p:sp>
      <p:sp>
        <p:nvSpPr>
          <p:cNvPr id="22532" name="CuadroTexto 4"/>
          <p:cNvSpPr txBox="1">
            <a:spLocks noChangeArrowheads="1"/>
          </p:cNvSpPr>
          <p:nvPr/>
        </p:nvSpPr>
        <p:spPr bwMode="auto">
          <a:xfrm>
            <a:off x="5715000" y="5999163"/>
            <a:ext cx="31242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s-ES_tradnl">
                <a:latin typeface="Calibri" pitchFamily="4" charset="0"/>
              </a:rPr>
              <a:t>Ejemplo: E.T.</a:t>
            </a:r>
          </a:p>
          <a:p>
            <a:pPr algn="r"/>
            <a:r>
              <a:rPr lang="es-ES_tradnl" sz="1200">
                <a:solidFill>
                  <a:srgbClr val="000000"/>
                </a:solidFill>
                <a:latin typeface="Lucida Grande" pitchFamily="4" charset="0"/>
                <a:ea typeface="Lucida Grande" pitchFamily="4" charset="0"/>
                <a:cs typeface="Lucida Grande" pitchFamily="4" charset="0"/>
                <a:hlinkClick r:id="rId2"/>
              </a:rPr>
              <a:t>http://www.despazio.net/pelis/et.html</a:t>
            </a:r>
            <a:r>
              <a:rPr lang="es-ES_tradnl" sz="1200">
                <a:solidFill>
                  <a:srgbClr val="000000"/>
                </a:solidFill>
                <a:latin typeface="Lucida Grande" pitchFamily="4" charset="0"/>
                <a:ea typeface="Lucida Grande" pitchFamily="4" charset="0"/>
                <a:cs typeface="Lucida Grande" pitchFamily="4" charset="0"/>
              </a:rPr>
              <a:t> </a:t>
            </a:r>
            <a:endParaRPr lang="es-ES_tradnl" sz="1200">
              <a:latin typeface="Calibri" pitchFamily="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38200" y="38862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/>
              <a:t>¡El zoom no es un movimiento de cámara! ¡Deforma la imagen!</a:t>
            </a:r>
          </a:p>
          <a:p>
            <a:pPr algn="ctr"/>
            <a:r>
              <a:rPr lang="es-ES_tradnl" sz="2000" dirty="0"/>
              <a:t>¡Mucho cuidado con su utilización! </a:t>
            </a:r>
          </a:p>
        </p:txBody>
      </p:sp>
      <p:sp>
        <p:nvSpPr>
          <p:cNvPr id="6" name="Flecha doblada hacia arriba 5"/>
          <p:cNvSpPr/>
          <p:nvPr/>
        </p:nvSpPr>
        <p:spPr>
          <a:xfrm rot="5400000">
            <a:off x="4229100" y="5524500"/>
            <a:ext cx="1447800" cy="6096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3" descr="home_de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6096000" y="240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Movimientos de cámara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CuadroTexto"/>
          <p:cNvSpPr txBox="1">
            <a:spLocks noChangeArrowheads="1"/>
          </p:cNvSpPr>
          <p:nvPr/>
        </p:nvSpPr>
        <p:spPr bwMode="auto">
          <a:xfrm>
            <a:off x="357188" y="1422261"/>
            <a:ext cx="4071937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1600" dirty="0">
                <a:latin typeface="Calibri" pitchFamily="4" charset="0"/>
              </a:rPr>
              <a:t>TIPOS DE MOVIMENTO SEGÚN SU</a:t>
            </a:r>
          </a:p>
          <a:p>
            <a:pPr algn="ctr"/>
            <a:r>
              <a:rPr lang="es-ES" sz="1600" dirty="0">
                <a:latin typeface="Calibri" pitchFamily="4" charset="0"/>
              </a:rPr>
              <a:t>FUNCIÓN NARRATIVA</a:t>
            </a:r>
          </a:p>
          <a:p>
            <a:pPr algn="ctr"/>
            <a:endParaRPr lang="es-ES" dirty="0">
              <a:latin typeface="Calibri" pitchFamily="4" charset="0"/>
            </a:endParaRPr>
          </a:p>
          <a:p>
            <a:pPr>
              <a:buFont typeface="Arial" pitchFamily="4" charset="0"/>
              <a:buChar char="•"/>
            </a:pPr>
            <a:r>
              <a:rPr lang="es-ES" sz="1600" b="1" dirty="0">
                <a:latin typeface="Calibri" pitchFamily="4" charset="0"/>
              </a:rPr>
              <a:t>MECÁNICOS O DE ACOMPAÑAMIENTO</a:t>
            </a:r>
          </a:p>
          <a:p>
            <a:r>
              <a:rPr lang="es-ES" sz="1600" b="1" dirty="0">
                <a:latin typeface="Calibri" pitchFamily="4" charset="0"/>
              </a:rPr>
              <a:t>Siguen el movimiento de los personajes.</a:t>
            </a:r>
          </a:p>
          <a:p>
            <a:endParaRPr lang="es-ES" sz="1600" b="1" dirty="0">
              <a:latin typeface="Calibri" pitchFamily="4" charset="0"/>
            </a:endParaRPr>
          </a:p>
          <a:p>
            <a:pPr>
              <a:buFont typeface="Arial" pitchFamily="4" charset="0"/>
              <a:buChar char="•"/>
            </a:pPr>
            <a:r>
              <a:rPr lang="es-ES" sz="1600" b="1" dirty="0">
                <a:latin typeface="Calibri" pitchFamily="4" charset="0"/>
              </a:rPr>
              <a:t>DESCRIPTIVOS</a:t>
            </a:r>
          </a:p>
          <a:p>
            <a:r>
              <a:rPr lang="es-ES" sz="1600" b="1" dirty="0">
                <a:latin typeface="Calibri" pitchFamily="4" charset="0"/>
              </a:rPr>
              <a:t>Muestran el espacio escénico o describen objetos, personajes, detalles.</a:t>
            </a:r>
          </a:p>
          <a:p>
            <a:pPr>
              <a:buFont typeface="Arial" pitchFamily="4" charset="0"/>
              <a:buChar char="•"/>
            </a:pPr>
            <a:endParaRPr lang="es-ES" sz="1600" b="1" dirty="0">
              <a:latin typeface="Calibri" pitchFamily="4" charset="0"/>
            </a:endParaRPr>
          </a:p>
          <a:p>
            <a:pPr>
              <a:buFont typeface="Arial" pitchFamily="4" charset="0"/>
              <a:buChar char="•"/>
            </a:pPr>
            <a:r>
              <a:rPr lang="es-ES" sz="1600" b="1" dirty="0">
                <a:latin typeface="Calibri" pitchFamily="4" charset="0"/>
              </a:rPr>
              <a:t>EXPRESIVOS O DRAMÁTICOS</a:t>
            </a:r>
          </a:p>
          <a:p>
            <a:r>
              <a:rPr lang="es-ES" sz="1600" b="1" dirty="0">
                <a:latin typeface="Calibri" pitchFamily="4" charset="0"/>
              </a:rPr>
              <a:t>Intensifican la atención, añaden tensión o enfatizan momentos de la escena.</a:t>
            </a:r>
          </a:p>
          <a:p>
            <a:endParaRPr lang="es-ES" dirty="0">
              <a:latin typeface="Calibri" pitchFamily="4" charset="0"/>
            </a:endParaRPr>
          </a:p>
          <a:p>
            <a:pPr algn="ctr"/>
            <a:r>
              <a:rPr lang="es-ES" sz="1600" dirty="0">
                <a:latin typeface="Calibri" pitchFamily="4" charset="0"/>
              </a:rPr>
              <a:t>PUEDEN CUMPLIR VARIAS DE ESTAS FUNCIONES SIMULTÁNEAMENTE   </a:t>
            </a:r>
          </a:p>
        </p:txBody>
      </p:sp>
      <p:pic>
        <p:nvPicPr>
          <p:cNvPr id="6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6096000" y="240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Movimientos de cámara</a:t>
            </a:r>
          </a:p>
        </p:txBody>
      </p:sp>
      <p:pic>
        <p:nvPicPr>
          <p:cNvPr id="9" name="Imagen 8" descr="travelling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914400"/>
            <a:ext cx="4909377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CuadroTexto"/>
          <p:cNvSpPr txBox="1">
            <a:spLocks noChangeArrowheads="1"/>
          </p:cNvSpPr>
          <p:nvPr/>
        </p:nvSpPr>
        <p:spPr bwMode="auto">
          <a:xfrm>
            <a:off x="357188" y="1422261"/>
            <a:ext cx="421481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600" dirty="0">
                <a:latin typeface="Calibri" pitchFamily="4" charset="0"/>
              </a:rPr>
              <a:t>TIPOS DE MOVIMENTO SEGÚN SU</a:t>
            </a:r>
          </a:p>
          <a:p>
            <a:pPr algn="ctr"/>
            <a:r>
              <a:rPr lang="es-ES" sz="1600" dirty="0">
                <a:latin typeface="Calibri" pitchFamily="4" charset="0"/>
              </a:rPr>
              <a:t>MODO DE DESPLAZAMIENTO</a:t>
            </a:r>
          </a:p>
          <a:p>
            <a:pPr algn="ctr"/>
            <a:endParaRPr lang="es-ES" dirty="0">
              <a:latin typeface="Calibri" pitchFamily="4" charset="0"/>
            </a:endParaRPr>
          </a:p>
          <a:p>
            <a:pPr>
              <a:buFont typeface="Arial" pitchFamily="4" charset="0"/>
              <a:buChar char="•"/>
            </a:pPr>
            <a:r>
              <a:rPr lang="es-ES" sz="1600" b="1" dirty="0">
                <a:latin typeface="Calibri" pitchFamily="4" charset="0"/>
              </a:rPr>
              <a:t>PANORÁMICAS</a:t>
            </a:r>
          </a:p>
          <a:p>
            <a:r>
              <a:rPr lang="es-ES" sz="1600" b="1" dirty="0">
                <a:latin typeface="Calibri" pitchFamily="4" charset="0"/>
              </a:rPr>
              <a:t>Giros de cabeza sin desplazamiento de base.</a:t>
            </a:r>
          </a:p>
          <a:p>
            <a:endParaRPr lang="es-ES" sz="1600" b="1" dirty="0">
              <a:latin typeface="Calibri" pitchFamily="4" charset="0"/>
            </a:endParaRPr>
          </a:p>
          <a:p>
            <a:pPr>
              <a:buFont typeface="Arial" pitchFamily="4" charset="0"/>
              <a:buChar char="•"/>
            </a:pPr>
            <a:r>
              <a:rPr lang="es-ES" sz="1600" b="1" dirty="0">
                <a:latin typeface="Calibri" pitchFamily="4" charset="0"/>
              </a:rPr>
              <a:t>TRAVELLING</a:t>
            </a:r>
          </a:p>
          <a:p>
            <a:r>
              <a:rPr lang="es-ES" sz="1600" b="1" dirty="0">
                <a:latin typeface="Calibri" pitchFamily="4" charset="0"/>
              </a:rPr>
              <a:t>Desplazamientos en el espacio sin variar altura.</a:t>
            </a:r>
          </a:p>
          <a:p>
            <a:pPr>
              <a:buFont typeface="Arial" pitchFamily="4" charset="0"/>
              <a:buChar char="•"/>
            </a:pPr>
            <a:endParaRPr lang="es-ES" sz="1600" b="1" dirty="0">
              <a:latin typeface="Calibri" pitchFamily="4" charset="0"/>
            </a:endParaRPr>
          </a:p>
          <a:p>
            <a:pPr>
              <a:buFont typeface="Arial" pitchFamily="4" charset="0"/>
              <a:buChar char="•"/>
            </a:pPr>
            <a:r>
              <a:rPr lang="es-ES" sz="1600" b="1" dirty="0">
                <a:latin typeface="Calibri" pitchFamily="4" charset="0"/>
              </a:rPr>
              <a:t>GRÚAS</a:t>
            </a:r>
          </a:p>
          <a:p>
            <a:r>
              <a:rPr lang="es-ES" sz="1600" b="1" dirty="0">
                <a:latin typeface="Calibri" pitchFamily="4" charset="0"/>
              </a:rPr>
              <a:t>Desplazamientos en altura con proximidad al suelo.</a:t>
            </a:r>
          </a:p>
          <a:p>
            <a:endParaRPr lang="es-ES" sz="1600" b="1" dirty="0">
              <a:latin typeface="Calibri" pitchFamily="4" charset="0"/>
            </a:endParaRPr>
          </a:p>
          <a:p>
            <a:pPr>
              <a:buFont typeface="Arial" pitchFamily="4" charset="0"/>
              <a:buChar char="•"/>
            </a:pPr>
            <a:r>
              <a:rPr lang="es-ES" sz="1600" b="1" dirty="0">
                <a:latin typeface="Calibri" pitchFamily="4" charset="0"/>
              </a:rPr>
              <a:t>AÉREOS</a:t>
            </a:r>
          </a:p>
          <a:p>
            <a:r>
              <a:rPr lang="es-ES" sz="1600" b="1" dirty="0">
                <a:latin typeface="Calibri" pitchFamily="4" charset="0"/>
              </a:rPr>
              <a:t>“Vista de pájaro”, tomas desde el aire.</a:t>
            </a:r>
          </a:p>
          <a:p>
            <a:endParaRPr lang="es-ES" dirty="0">
              <a:latin typeface="Calibri" pitchFamily="4" charset="0"/>
            </a:endParaRPr>
          </a:p>
          <a:p>
            <a:pPr algn="ctr"/>
            <a:r>
              <a:rPr lang="es-ES" sz="1600" dirty="0">
                <a:latin typeface="Calibri" pitchFamily="4" charset="0"/>
              </a:rPr>
              <a:t>PUEDEN COMBINARSE SIMULTÁNEAMENTE   </a:t>
            </a:r>
          </a:p>
        </p:txBody>
      </p:sp>
      <p:pic>
        <p:nvPicPr>
          <p:cNvPr id="6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6096000" y="240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Movimientos de cámara</a:t>
            </a:r>
          </a:p>
        </p:txBody>
      </p:sp>
      <p:pic>
        <p:nvPicPr>
          <p:cNvPr id="7" name="Imagen 6" descr="dron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8200"/>
            <a:ext cx="4471177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3352800" y="685800"/>
            <a:ext cx="2643187" cy="523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chemeClr val="accent2"/>
                </a:solidFill>
                <a:ea typeface="Arial" pitchFamily="4" charset="0"/>
                <a:cs typeface="Arial" pitchFamily="4" charset="0"/>
              </a:rPr>
              <a:t>TRAVELLING</a:t>
            </a:r>
          </a:p>
        </p:txBody>
      </p:sp>
      <p:pic>
        <p:nvPicPr>
          <p:cNvPr id="7" name="Picture 3" descr="home_de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810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7391400" y="240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Maquinaria</a:t>
            </a:r>
          </a:p>
        </p:txBody>
      </p:sp>
      <p:pic>
        <p:nvPicPr>
          <p:cNvPr id="6" name="Imagen 5" descr="travellin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70" y="1371600"/>
            <a:ext cx="7649530" cy="525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r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1F35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1125</Words>
  <Application>Microsoft Office PowerPoint</Application>
  <PresentationFormat>Presentación en pantalla (4:3)</PresentationFormat>
  <Paragraphs>209</Paragraphs>
  <Slides>113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113</vt:i4>
      </vt:variant>
    </vt:vector>
  </HeadingPairs>
  <TitlesOfParts>
    <vt:vector size="120" baseType="lpstr">
      <vt:lpstr>Adobe Garamond Pro Bold</vt:lpstr>
      <vt:lpstr>Arial</vt:lpstr>
      <vt:lpstr>Calibri</vt:lpstr>
      <vt:lpstr>Lucida Grande</vt:lpstr>
      <vt:lpstr>Symbol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 de Windows</dc:creator>
  <cp:lastModifiedBy>Aurelio del Portillo</cp:lastModifiedBy>
  <cp:revision>59</cp:revision>
  <dcterms:created xsi:type="dcterms:W3CDTF">2016-09-24T08:06:59Z</dcterms:created>
  <dcterms:modified xsi:type="dcterms:W3CDTF">2021-09-26T19:04:14Z</dcterms:modified>
</cp:coreProperties>
</file>