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5" r:id="rId2"/>
    <p:sldId id="286" r:id="rId3"/>
    <p:sldId id="295" r:id="rId4"/>
    <p:sldId id="297" r:id="rId5"/>
    <p:sldId id="299" r:id="rId6"/>
    <p:sldId id="300" r:id="rId7"/>
    <p:sldId id="298" r:id="rId8"/>
    <p:sldId id="296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406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</a:defRPr>
            </a:lvl1pPr>
          </a:lstStyle>
          <a:p>
            <a:pPr>
              <a:defRPr/>
            </a:pPr>
            <a:fld id="{66B47351-CB74-7A45-B945-5DA1F248D9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4334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FF5F1-F12E-A04E-84B1-58202D213E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19760-97F8-3E41-B4BA-E63AF103C2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E420-2028-AE43-A8FE-18A02434A7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CA9D5-EE31-294E-806A-19B08BD112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5E301-F9B1-D14D-8986-256C5FA9A8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F5076-5F7B-9944-8831-DF06FC8D16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CD06-7386-BD45-94A1-13C0F1136E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24965-9545-E340-AD10-5CE7447997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0FAED-C9D4-7649-8C6F-E5B3DD3891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7196A-198B-AF4A-99DE-315B73BF63E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EC411-BC05-4B43-BA58-95261A2892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427EA-4B26-A54E-A2BF-FEE780C8AC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-110" charset="0"/>
              </a:defRPr>
            </a:lvl1pPr>
          </a:lstStyle>
          <a:p>
            <a:pPr>
              <a:defRPr/>
            </a:pPr>
            <a:fld id="{88BCF2EF-D251-934F-96CE-CE039511637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http://www.despazio.net/pelis/tecnomagi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espazio.net/activos/textos/Textos_Root-Bernstein06.pdf" TargetMode="External"/><Relationship Id="rId13" Type="http://schemas.openxmlformats.org/officeDocument/2006/relationships/hyperlink" Target="http://www.despazio.net/activos/textos/Textos_Root-Bernstein11.pdf" TargetMode="External"/><Relationship Id="rId3" Type="http://schemas.openxmlformats.org/officeDocument/2006/relationships/hyperlink" Target="http://www.despazio.net/activos/textos/Textos_Root-Bernstein01.pdf" TargetMode="External"/><Relationship Id="rId7" Type="http://schemas.openxmlformats.org/officeDocument/2006/relationships/hyperlink" Target="http://www.despazio.net/activos/textos/Textos_Root-Bernstein05.pdf" TargetMode="External"/><Relationship Id="rId12" Type="http://schemas.openxmlformats.org/officeDocument/2006/relationships/hyperlink" Target="http://www.despazio.net/activos/textos/Textos_Root-Bernstein10.pdf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despazio.net/activos/textos/Textos_Root-Bernstein04.pdf" TargetMode="External"/><Relationship Id="rId11" Type="http://schemas.openxmlformats.org/officeDocument/2006/relationships/hyperlink" Target="http://www.despazio.net/activos/textos/Textos_Root-Bernstein09.pdf" TargetMode="External"/><Relationship Id="rId5" Type="http://schemas.openxmlformats.org/officeDocument/2006/relationships/hyperlink" Target="http://www.despazio.net/activos/textos/Textos_Root-Bernstein03.pdf" TargetMode="External"/><Relationship Id="rId15" Type="http://schemas.openxmlformats.org/officeDocument/2006/relationships/slide" Target="slide2.xml"/><Relationship Id="rId10" Type="http://schemas.openxmlformats.org/officeDocument/2006/relationships/hyperlink" Target="http://www.despazio.net/activos/textos/Textos_Root-Bernstein08.pdf" TargetMode="External"/><Relationship Id="rId4" Type="http://schemas.openxmlformats.org/officeDocument/2006/relationships/hyperlink" Target="http://www.despazio.net/activos/textos/Textos_Root-Bernstein02.pdf" TargetMode="External"/><Relationship Id="rId9" Type="http://schemas.openxmlformats.org/officeDocument/2006/relationships/hyperlink" Target="http://www.despazio.net/activos/textos/Textos_Root-Bernstein07.pdf" TargetMode="External"/><Relationship Id="rId14" Type="http://schemas.openxmlformats.org/officeDocument/2006/relationships/hyperlink" Target="http://www.despazio.net/activos/textos/Textos_Root-Bernstein1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6 Image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8" y="0"/>
            <a:ext cx="91614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4 Imagen"/>
          <p:cNvPicPr>
            <a:picLocks noChangeAspect="1"/>
          </p:cNvPicPr>
          <p:nvPr/>
        </p:nvPicPr>
        <p:blipFill>
          <a:blip r:embed="rId3">
            <a:alphaModFix amt="70000"/>
          </a:blip>
          <a:srcRect/>
          <a:stretch>
            <a:fillRect/>
          </a:stretch>
        </p:blipFill>
        <p:spPr bwMode="auto">
          <a:xfrm>
            <a:off x="896938" y="812081"/>
            <a:ext cx="7346950" cy="412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CuadroTexto"/>
          <p:cNvSpPr txBox="1">
            <a:spLocks noChangeArrowheads="1"/>
          </p:cNvSpPr>
          <p:nvPr/>
        </p:nvSpPr>
        <p:spPr bwMode="auto">
          <a:xfrm>
            <a:off x="539552" y="5085184"/>
            <a:ext cx="8064896" cy="677108"/>
          </a:xfrm>
          <a:prstGeom prst="rect">
            <a:avLst/>
          </a:prstGeom>
          <a:blipFill dpi="0" rotWithShape="1">
            <a:blip r:embed="rId4">
              <a:alphaModFix amt="73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>
            <a:outerShdw blurRad="63500" dist="38100" dir="2700000" algn="ctr" rotWithShape="0">
              <a:srgbClr val="FFC000">
                <a:alpha val="70000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10" charset="0"/>
              </a:rPr>
              <a:t>"Any sufficiently advanced technology is indistinguishable from magic“</a:t>
            </a:r>
          </a:p>
          <a:p>
            <a:pPr algn="r">
              <a:defRPr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10" charset="0"/>
              </a:rPr>
              <a:t>Arthur C. Clarke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10" charset="0"/>
              </a:rPr>
              <a:t> </a:t>
            </a:r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-110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>
            <a:spLocks noChangeArrowheads="1"/>
          </p:cNvSpPr>
          <p:nvPr/>
        </p:nvSpPr>
        <p:spPr bwMode="auto">
          <a:xfrm>
            <a:off x="323528" y="692696"/>
            <a:ext cx="867886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Cinematografía</a:t>
            </a:r>
          </a:p>
          <a:p>
            <a:pPr marL="285750" indent="-285750"/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Creatividad</a:t>
            </a:r>
          </a:p>
          <a:p>
            <a:pPr marL="285750" indent="-285750">
              <a:buFont typeface="Arial" charset="0"/>
              <a:buChar char="•"/>
            </a:pPr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Realización Audiovisual:</a:t>
            </a:r>
          </a:p>
          <a:p>
            <a:pPr marL="285750" indent="-285750">
              <a:buFont typeface="Arial" charset="0"/>
              <a:buChar char="•"/>
            </a:pPr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NARRATIVA     	  Personajes – Tramas – Estructuras    </a:t>
            </a:r>
          </a:p>
          <a:p>
            <a:pPr marL="742950" lvl="1" indent="-285750">
              <a:buFont typeface="Arial" charset="0"/>
              <a:buChar char="•"/>
            </a:pPr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ESTÉTICA	  Espacio – Puesta en escena – Dirección artística</a:t>
            </a:r>
          </a:p>
          <a:p>
            <a:pPr marL="742950" lvl="1" indent="-285750"/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    		  Luz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Óptica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Encuadres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Movimientos de cámara</a:t>
            </a:r>
          </a:p>
          <a:p>
            <a:pPr marL="742950" lvl="1" indent="-285750"/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 Sonidos (voces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ruidos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ambientes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música) </a:t>
            </a:r>
          </a:p>
          <a:p>
            <a:pPr marL="742950" lvl="1" indent="-285750"/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 Efectos especiales</a:t>
            </a:r>
          </a:p>
          <a:p>
            <a:pPr marL="742950" lvl="1" indent="-285750"/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 Ritmo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Montaje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Postproducción </a:t>
            </a:r>
          </a:p>
          <a:p>
            <a:pPr marL="742950" lvl="1" indent="-285750">
              <a:buFont typeface="Arial" charset="0"/>
              <a:buChar char="•"/>
            </a:pPr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TECNOLOGÍA	  Herramientas – Medios – Pantallas </a:t>
            </a:r>
          </a:p>
          <a:p>
            <a:pPr marL="742950" lvl="1" indent="-285750">
              <a:buFont typeface="Arial" charset="0"/>
              <a:buChar char="•"/>
            </a:pPr>
            <a:endParaRPr lang="es-ES_tradnl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OPERATIVIDAD	  Gestión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Producción </a:t>
            </a:r>
            <a:r>
              <a:rPr lang="es-ES_tradnl" dirty="0" err="1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Realización          </a:t>
            </a:r>
            <a:endParaRPr lang="es-ES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Flecha derecha">
            <a:hlinkClick r:id="rId2"/>
          </p:cNvPr>
          <p:cNvSpPr/>
          <p:nvPr/>
        </p:nvSpPr>
        <p:spPr>
          <a:xfrm>
            <a:off x="2371027" y="1055910"/>
            <a:ext cx="21590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s-ES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Flecha derecha">
            <a:hlinkClick r:id="rId3" action="ppaction://hlinksldjump"/>
          </p:cNvPr>
          <p:cNvSpPr/>
          <p:nvPr/>
        </p:nvSpPr>
        <p:spPr>
          <a:xfrm>
            <a:off x="1980155" y="1589310"/>
            <a:ext cx="21590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s-ES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CuadroTexto"/>
          <p:cNvSpPr txBox="1">
            <a:spLocks noChangeArrowheads="1"/>
          </p:cNvSpPr>
          <p:nvPr/>
        </p:nvSpPr>
        <p:spPr bwMode="auto">
          <a:xfrm>
            <a:off x="35496" y="6453336"/>
            <a:ext cx="7200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1400" dirty="0">
                <a:hlinkClick r:id="" action="ppaction://hlinkshowjump?jump=firstslide"/>
              </a:rPr>
              <a:t>inicio</a:t>
            </a:r>
            <a:endParaRPr lang="es-E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78852" name="CuadroTexto 23"/>
          <p:cNvSpPr txBox="1">
            <a:spLocks noChangeArrowheads="1"/>
          </p:cNvSpPr>
          <p:nvPr/>
        </p:nvSpPr>
        <p:spPr bwMode="auto">
          <a:xfrm>
            <a:off x="1371600" y="5486400"/>
            <a:ext cx="6629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s-ES_tradnl" dirty="0"/>
              <a:t>“Las definiciones son un obstáculo para la inteligencia creativa. </a:t>
            </a:r>
          </a:p>
          <a:p>
            <a:r>
              <a:rPr lang="es-ES_tradnl" dirty="0"/>
              <a:t>Cuando definimos algo, lo limitamos” </a:t>
            </a:r>
          </a:p>
          <a:p>
            <a:endParaRPr lang="es-ES_tradnl" dirty="0"/>
          </a:p>
          <a:p>
            <a:r>
              <a:rPr lang="es-ES_tradnl" sz="1200" dirty="0"/>
              <a:t>Sánchez Manzano, Esteban (2010): </a:t>
            </a:r>
            <a:r>
              <a:rPr lang="es-ES_tradnl" sz="1200" i="1" dirty="0"/>
              <a:t>La inteligencia creativa</a:t>
            </a:r>
            <a:r>
              <a:rPr lang="es-ES_tradnl" sz="1200" dirty="0"/>
              <a:t>. Málaga: Aljibe. (</a:t>
            </a:r>
            <a:r>
              <a:rPr lang="es-ES_tradnl" sz="1200" dirty="0" err="1"/>
              <a:t>pg</a:t>
            </a:r>
            <a:r>
              <a:rPr lang="es-ES_tradnl" sz="1200" dirty="0"/>
              <a:t>. 36)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2286000" y="4572000"/>
            <a:ext cx="4267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3600" dirty="0">
                <a:solidFill>
                  <a:schemeClr val="bg1"/>
                </a:solidFill>
                <a:effectLst>
                  <a:outerShdw blurRad="63500" dist="38100" dir="2700000">
                    <a:srgbClr val="000000">
                      <a:alpha val="55000"/>
                    </a:srgbClr>
                  </a:outerShdw>
                </a:effectLst>
              </a:rPr>
              <a:t>¿Qué es una idea?</a:t>
            </a: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57200" y="3505200"/>
            <a:ext cx="8229600" cy="400050"/>
          </a:xfrm>
          <a:prstGeom prst="rect">
            <a:avLst/>
          </a:prstGeom>
          <a:noFill/>
          <a:effectLst>
            <a:outerShdw blurRad="38100" dist="38100" dir="2700000" algn="br">
              <a:srgbClr val="FFFF00">
                <a:alpha val="67000"/>
              </a:srgb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000" dirty="0">
                <a:solidFill>
                  <a:schemeClr val="bg1"/>
                </a:solidFill>
                <a:latin typeface="Arial"/>
                <a:cs typeface="Arial"/>
              </a:rPr>
              <a:t>INSPIRACIÓN     INTUICIÓN      IMAGINACIÓN      MOTIVACIÓN</a:t>
            </a:r>
          </a:p>
        </p:txBody>
      </p:sp>
      <p:sp>
        <p:nvSpPr>
          <p:cNvPr id="80901" name="CuadroTexto 18"/>
          <p:cNvSpPr txBox="1">
            <a:spLocks noChangeArrowheads="1"/>
          </p:cNvSpPr>
          <p:nvPr/>
        </p:nvSpPr>
        <p:spPr bwMode="auto">
          <a:xfrm>
            <a:off x="685800" y="5334000"/>
            <a:ext cx="7772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s-ES_tradnl"/>
              <a:t>PENSAMIENTO CERRADO – PENSAMIENTO ABIERTO  </a:t>
            </a:r>
            <a:r>
              <a:rPr lang="es-ES_tradnl" sz="1200"/>
              <a:t>(James O. Whittaker)</a:t>
            </a:r>
          </a:p>
          <a:p>
            <a:pPr algn="ctr"/>
            <a:endParaRPr lang="es-ES_tradnl" sz="1200"/>
          </a:p>
          <a:p>
            <a:pPr algn="ctr"/>
            <a:r>
              <a:rPr lang="es-ES_tradnl"/>
              <a:t>PENSAMIENTO VERTICAL – PENSAMIENTO LATERAL  </a:t>
            </a:r>
            <a:r>
              <a:rPr lang="es-ES_tradnl" sz="1200"/>
              <a:t>(Edward De Bono)</a:t>
            </a:r>
          </a:p>
          <a:p>
            <a:pPr algn="ctr"/>
            <a:endParaRPr lang="es-ES_tradnl" sz="1200"/>
          </a:p>
          <a:p>
            <a:pPr algn="ctr"/>
            <a:r>
              <a:rPr lang="es-ES_tradnl"/>
              <a:t>INTELIGENCIA LÓGICA – INTELIGENCIA CREATIVA  </a:t>
            </a:r>
            <a:r>
              <a:rPr lang="es-ES_tradnl" sz="1200"/>
              <a:t>(Esteban Sánchez Manzano)</a:t>
            </a:r>
            <a:endParaRPr lang="es-ES_tradnl"/>
          </a:p>
        </p:txBody>
      </p:sp>
      <p:sp>
        <p:nvSpPr>
          <p:cNvPr id="7" name="6 Flecha izquierda">
            <a:hlinkClick r:id="rId3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81924" name="CuadroTexto 18"/>
          <p:cNvSpPr txBox="1">
            <a:spLocks noChangeArrowheads="1"/>
          </p:cNvSpPr>
          <p:nvPr/>
        </p:nvSpPr>
        <p:spPr bwMode="auto">
          <a:xfrm>
            <a:off x="-152400" y="5586413"/>
            <a:ext cx="9144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_tradnl"/>
              <a:t>“Hace falta locura para tener una idea buena, y luego disciplina para hacer que triunfe” </a:t>
            </a:r>
          </a:p>
          <a:p>
            <a:pPr algn="r"/>
            <a:endParaRPr lang="es-ES_tradnl" sz="1200"/>
          </a:p>
          <a:p>
            <a:pPr algn="r"/>
            <a:r>
              <a:rPr lang="es-ES_tradnl" sz="1200"/>
              <a:t>Jorge Wagensberg</a:t>
            </a:r>
          </a:p>
        </p:txBody>
      </p:sp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82948" name="CuadroTexto 18"/>
          <p:cNvSpPr txBox="1">
            <a:spLocks noChangeArrowheads="1"/>
          </p:cNvSpPr>
          <p:nvPr/>
        </p:nvSpPr>
        <p:spPr bwMode="auto">
          <a:xfrm>
            <a:off x="0" y="5400675"/>
            <a:ext cx="914400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_tradnl"/>
              <a:t>“Saber alternar la inteligencia lógica y la inteligencia creativa es el secreto del éxito […]</a:t>
            </a:r>
          </a:p>
          <a:p>
            <a:r>
              <a:rPr lang="es-ES_tradnl"/>
              <a:t>   Esta alternancia entre una y otra forma de pensar ha sido la clave de todos </a:t>
            </a:r>
          </a:p>
          <a:p>
            <a:r>
              <a:rPr lang="es-ES_tradnl"/>
              <a:t>   los talentos y genios” </a:t>
            </a:r>
          </a:p>
          <a:p>
            <a:endParaRPr lang="es-ES_tradnl" sz="1200"/>
          </a:p>
          <a:p>
            <a:r>
              <a:rPr lang="es-ES_tradnl" sz="1200"/>
              <a:t>    Sánchez Manzano, Esteban (2010): </a:t>
            </a:r>
            <a:r>
              <a:rPr lang="es-ES_tradnl" sz="1200" i="1"/>
              <a:t>La inteligencia creativa</a:t>
            </a:r>
            <a:r>
              <a:rPr lang="es-ES_tradnl" sz="1200"/>
              <a:t>. Málaga: Aljibe. (pg. 50)</a:t>
            </a:r>
          </a:p>
        </p:txBody>
      </p:sp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83972" name="CuadroTexto 6"/>
          <p:cNvSpPr txBox="1">
            <a:spLocks noChangeArrowheads="1"/>
          </p:cNvSpPr>
          <p:nvPr/>
        </p:nvSpPr>
        <p:spPr bwMode="auto">
          <a:xfrm>
            <a:off x="482600" y="5276850"/>
            <a:ext cx="13541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s-ES_tradnl" dirty="0">
                <a:latin typeface="Calibri" charset="0"/>
              </a:rPr>
              <a:t>ELECCIÓN</a:t>
            </a:r>
          </a:p>
          <a:p>
            <a:pPr algn="ctr"/>
            <a:r>
              <a:rPr lang="es-ES_tradnl" dirty="0">
                <a:latin typeface="Calibri" charset="0"/>
              </a:rPr>
              <a:t>Temas</a:t>
            </a:r>
          </a:p>
          <a:p>
            <a:pPr algn="ctr"/>
            <a:r>
              <a:rPr lang="es-ES_tradnl" dirty="0">
                <a:latin typeface="Calibri" charset="0"/>
              </a:rPr>
              <a:t>Estéticas</a:t>
            </a:r>
          </a:p>
          <a:p>
            <a:pPr algn="ctr"/>
            <a:r>
              <a:rPr lang="es-ES_tradnl" dirty="0">
                <a:latin typeface="Calibri" charset="0"/>
              </a:rPr>
              <a:t>Objetivos</a:t>
            </a:r>
          </a:p>
        </p:txBody>
      </p:sp>
      <p:sp>
        <p:nvSpPr>
          <p:cNvPr id="83973" name="CuadroTexto 7"/>
          <p:cNvSpPr txBox="1">
            <a:spLocks noChangeArrowheads="1"/>
          </p:cNvSpPr>
          <p:nvPr/>
        </p:nvSpPr>
        <p:spPr bwMode="auto">
          <a:xfrm>
            <a:off x="2573338" y="5276850"/>
            <a:ext cx="15414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s-ES_tradnl">
                <a:latin typeface="Calibri" charset="0"/>
              </a:rPr>
              <a:t>PASIÓN</a:t>
            </a:r>
          </a:p>
          <a:p>
            <a:pPr algn="ctr"/>
            <a:r>
              <a:rPr lang="es-ES_tradnl">
                <a:latin typeface="Calibri" charset="0"/>
              </a:rPr>
              <a:t>Implicación</a:t>
            </a:r>
          </a:p>
          <a:p>
            <a:pPr algn="ctr"/>
            <a:r>
              <a:rPr lang="es-ES_tradnl">
                <a:latin typeface="Calibri" charset="0"/>
              </a:rPr>
              <a:t>Compromiso</a:t>
            </a:r>
          </a:p>
          <a:p>
            <a:pPr algn="ctr"/>
            <a:r>
              <a:rPr lang="es-ES_tradnl">
                <a:latin typeface="Calibri" charset="0"/>
              </a:rPr>
              <a:t>Disfrute</a:t>
            </a:r>
          </a:p>
        </p:txBody>
      </p:sp>
      <p:sp>
        <p:nvSpPr>
          <p:cNvPr id="83974" name="CuadroTexto 8"/>
          <p:cNvSpPr txBox="1">
            <a:spLocks noChangeArrowheads="1"/>
          </p:cNvSpPr>
          <p:nvPr/>
        </p:nvSpPr>
        <p:spPr bwMode="auto">
          <a:xfrm>
            <a:off x="4935538" y="5276850"/>
            <a:ext cx="13557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s-ES_tradnl">
                <a:latin typeface="Calibri" charset="0"/>
              </a:rPr>
              <a:t>ESFUERZO</a:t>
            </a:r>
          </a:p>
          <a:p>
            <a:pPr algn="ctr"/>
            <a:r>
              <a:rPr lang="es-ES_tradnl">
                <a:latin typeface="Calibri" charset="0"/>
              </a:rPr>
              <a:t>Control</a:t>
            </a:r>
          </a:p>
          <a:p>
            <a:pPr algn="ctr"/>
            <a:r>
              <a:rPr lang="es-ES_tradnl">
                <a:latin typeface="Calibri" charset="0"/>
              </a:rPr>
              <a:t>Orden</a:t>
            </a:r>
          </a:p>
          <a:p>
            <a:pPr algn="ctr"/>
            <a:r>
              <a:rPr lang="es-ES_tradnl">
                <a:latin typeface="Calibri" charset="0"/>
              </a:rPr>
              <a:t>Disciplina</a:t>
            </a:r>
          </a:p>
        </p:txBody>
      </p:sp>
      <p:grpSp>
        <p:nvGrpSpPr>
          <p:cNvPr id="83975" name="Agrupar 18"/>
          <p:cNvGrpSpPr>
            <a:grpSpLocks/>
          </p:cNvGrpSpPr>
          <p:nvPr/>
        </p:nvGrpSpPr>
        <p:grpSpPr bwMode="auto">
          <a:xfrm>
            <a:off x="6992938" y="5276850"/>
            <a:ext cx="1820862" cy="1200150"/>
            <a:chOff x="6992938" y="5276850"/>
            <a:chExt cx="1820862" cy="1200150"/>
          </a:xfrm>
        </p:grpSpPr>
        <p:sp>
          <p:nvSpPr>
            <p:cNvPr id="83976" name="CuadroTexto 9"/>
            <p:cNvSpPr txBox="1">
              <a:spLocks noChangeArrowheads="1"/>
            </p:cNvSpPr>
            <p:nvPr/>
          </p:nvSpPr>
          <p:spPr bwMode="auto">
            <a:xfrm>
              <a:off x="6992938" y="5276850"/>
              <a:ext cx="1820862" cy="120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_tradnl">
                  <a:latin typeface="Calibri" charset="0"/>
                </a:rPr>
                <a:t>RIESGO</a:t>
              </a:r>
            </a:p>
            <a:p>
              <a:pPr algn="ctr"/>
              <a:r>
                <a:rPr lang="es-ES_tradnl">
                  <a:latin typeface="Calibri" charset="0"/>
                </a:rPr>
                <a:t>Modas</a:t>
              </a:r>
            </a:p>
            <a:p>
              <a:pPr algn="ctr"/>
              <a:r>
                <a:rPr lang="es-ES_tradnl">
                  <a:latin typeface="Calibri" charset="0"/>
                </a:rPr>
                <a:t>Tópicos</a:t>
              </a:r>
            </a:p>
            <a:p>
              <a:pPr algn="ctr"/>
              <a:r>
                <a:rPr lang="es-ES_tradnl">
                  <a:latin typeface="Calibri" charset="0"/>
                </a:rPr>
                <a:t>Inhibiciones</a:t>
              </a:r>
            </a:p>
          </p:txBody>
        </p:sp>
        <p:grpSp>
          <p:nvGrpSpPr>
            <p:cNvPr id="83977" name="Agrupar 14"/>
            <p:cNvGrpSpPr>
              <a:grpSpLocks/>
            </p:cNvGrpSpPr>
            <p:nvPr/>
          </p:nvGrpSpPr>
          <p:grpSpPr bwMode="auto">
            <a:xfrm>
              <a:off x="7704138" y="5732463"/>
              <a:ext cx="398462" cy="133350"/>
              <a:chOff x="6468533" y="5706533"/>
              <a:chExt cx="397934" cy="132202"/>
            </a:xfrm>
          </p:grpSpPr>
          <p:cxnSp>
            <p:nvCxnSpPr>
              <p:cNvPr id="12" name="Conector recto 11"/>
              <p:cNvCxnSpPr/>
              <p:nvPr/>
            </p:nvCxnSpPr>
            <p:spPr>
              <a:xfrm>
                <a:off x="6468533" y="5723845"/>
                <a:ext cx="397934" cy="92857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Conector recto 12"/>
              <p:cNvCxnSpPr/>
              <p:nvPr/>
            </p:nvCxnSpPr>
            <p:spPr>
              <a:xfrm flipV="1">
                <a:off x="6476459" y="5706533"/>
                <a:ext cx="372569" cy="132202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3978" name="Agrupar 15"/>
            <p:cNvGrpSpPr>
              <a:grpSpLocks/>
            </p:cNvGrpSpPr>
            <p:nvPr/>
          </p:nvGrpSpPr>
          <p:grpSpPr bwMode="auto">
            <a:xfrm>
              <a:off x="7688263" y="5997575"/>
              <a:ext cx="396875" cy="131763"/>
              <a:chOff x="6468533" y="5706533"/>
              <a:chExt cx="397934" cy="132202"/>
            </a:xfrm>
          </p:grpSpPr>
          <p:cxnSp>
            <p:nvCxnSpPr>
              <p:cNvPr id="17" name="Conector recto 16"/>
              <p:cNvCxnSpPr/>
              <p:nvPr/>
            </p:nvCxnSpPr>
            <p:spPr>
              <a:xfrm>
                <a:off x="6468533" y="5724054"/>
                <a:ext cx="397934" cy="92382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Conector recto 17"/>
              <p:cNvCxnSpPr/>
              <p:nvPr/>
            </p:nvCxnSpPr>
            <p:spPr>
              <a:xfrm flipV="1">
                <a:off x="6476491" y="5706533"/>
                <a:ext cx="372466" cy="132202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3979" name="Agrupar 18"/>
            <p:cNvGrpSpPr>
              <a:grpSpLocks/>
            </p:cNvGrpSpPr>
            <p:nvPr/>
          </p:nvGrpSpPr>
          <p:grpSpPr bwMode="auto">
            <a:xfrm>
              <a:off x="7688263" y="6269038"/>
              <a:ext cx="396875" cy="131762"/>
              <a:chOff x="6468533" y="5706533"/>
              <a:chExt cx="397934" cy="132202"/>
            </a:xfrm>
          </p:grpSpPr>
          <p:cxnSp>
            <p:nvCxnSpPr>
              <p:cNvPr id="20" name="Conector recto 19"/>
              <p:cNvCxnSpPr/>
              <p:nvPr/>
            </p:nvCxnSpPr>
            <p:spPr>
              <a:xfrm>
                <a:off x="6468533" y="5724053"/>
                <a:ext cx="397934" cy="92382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Conector recto 20"/>
              <p:cNvCxnSpPr/>
              <p:nvPr/>
            </p:nvCxnSpPr>
            <p:spPr>
              <a:xfrm flipV="1">
                <a:off x="6476491" y="5706533"/>
                <a:ext cx="372466" cy="132202"/>
              </a:xfrm>
              <a:prstGeom prst="line">
                <a:avLst/>
              </a:prstGeom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18 Flecha izquierda">
            <a:hlinkClick r:id="rId3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Imagen 3" descr="bolapaisaje.jpg"/>
          <p:cNvPicPr>
            <a:picLocks noChangeAspect="1"/>
          </p:cNvPicPr>
          <p:nvPr/>
        </p:nvPicPr>
        <p:blipFill>
          <a:blip r:embed="rId2">
            <a:alphaModFix amt="88000"/>
          </a:blip>
          <a:srcRect/>
          <a:stretch>
            <a:fillRect/>
          </a:stretch>
        </p:blipFill>
        <p:spPr bwMode="auto">
          <a:xfrm>
            <a:off x="0" y="0"/>
            <a:ext cx="9372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adroTexto 4"/>
          <p:cNvSpPr txBox="1"/>
          <p:nvPr/>
        </p:nvSpPr>
        <p:spPr>
          <a:xfrm>
            <a:off x="1981200" y="1295400"/>
            <a:ext cx="4766733" cy="923330"/>
          </a:xfrm>
          <a:prstGeom prst="rect">
            <a:avLst/>
          </a:prstGeom>
          <a:noFill/>
          <a:effectLst>
            <a:outerShdw blurRad="76200" dist="38100" dir="2700000">
              <a:srgbClr val="FFFF00">
                <a:alpha val="76000"/>
              </a:srgbClr>
            </a:outerShdw>
            <a:reflection stA="50000" endPos="75000" dist="76200" dir="5400000" sy="-100000" algn="bl" rotWithShape="0"/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54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CREATIVIDAD</a:t>
            </a:r>
          </a:p>
        </p:txBody>
      </p:sp>
      <p:sp>
        <p:nvSpPr>
          <p:cNvPr id="84996" name="CuadroTexto 18"/>
          <p:cNvSpPr txBox="1">
            <a:spLocks noChangeArrowheads="1"/>
          </p:cNvSpPr>
          <p:nvPr/>
        </p:nvSpPr>
        <p:spPr bwMode="auto">
          <a:xfrm>
            <a:off x="152400" y="5257800"/>
            <a:ext cx="89916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s-ES_tradnl" sz="1600" dirty="0"/>
              <a:t>ROOT-BERNSTEIN, Robert y </a:t>
            </a:r>
            <a:r>
              <a:rPr lang="es-ES_tradnl" sz="1600" dirty="0" err="1"/>
              <a:t>Michèle</a:t>
            </a:r>
            <a:r>
              <a:rPr lang="es-ES_tradnl" sz="1600" dirty="0"/>
              <a:t> (2002). </a:t>
            </a:r>
            <a:r>
              <a:rPr lang="es-ES_tradnl" sz="1600" b="1" i="1" dirty="0"/>
              <a:t>El secreto de la creatividad</a:t>
            </a:r>
            <a:r>
              <a:rPr lang="es-ES_tradnl" sz="1600" i="1" dirty="0"/>
              <a:t>.</a:t>
            </a:r>
            <a:r>
              <a:rPr lang="es-ES_tradnl" sz="1600" dirty="0"/>
              <a:t> Barcelona: </a:t>
            </a:r>
            <a:r>
              <a:rPr lang="es-ES_tradnl" sz="1600" dirty="0" err="1"/>
              <a:t>Kairós</a:t>
            </a:r>
            <a:endParaRPr lang="es-ES_tradnl" sz="1600" dirty="0"/>
          </a:p>
          <a:p>
            <a:endParaRPr lang="es-ES_tradnl" sz="1600" dirty="0"/>
          </a:p>
          <a:p>
            <a:r>
              <a:rPr lang="es-ES_tradnl" sz="1200" dirty="0"/>
              <a:t>Fragmentos:            “</a:t>
            </a:r>
            <a:r>
              <a:rPr lang="es-ES_tradnl" sz="1200" dirty="0">
                <a:hlinkClick r:id="rId3"/>
              </a:rPr>
              <a:t>Repensar el pensamiento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4"/>
              </a:rPr>
              <a:t>Educar la imaginación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5"/>
              </a:rPr>
              <a:t>La observación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6"/>
              </a:rPr>
              <a:t>La imaginación</a:t>
            </a:r>
            <a:r>
              <a:rPr lang="es-ES_tradnl" sz="1200" dirty="0"/>
              <a:t>”</a:t>
            </a:r>
          </a:p>
          <a:p>
            <a:endParaRPr lang="es-ES_tradnl" sz="1200" dirty="0"/>
          </a:p>
          <a:p>
            <a:r>
              <a:rPr lang="es-ES_tradnl" sz="1200" dirty="0"/>
              <a:t>                                “</a:t>
            </a:r>
            <a:r>
              <a:rPr lang="es-ES_tradnl" sz="1200" dirty="0">
                <a:hlinkClick r:id="rId7"/>
              </a:rPr>
              <a:t>La abstracción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8"/>
              </a:rPr>
              <a:t>El reconocimiento de pautas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9"/>
              </a:rPr>
              <a:t>La formación de pautas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10"/>
              </a:rPr>
              <a:t>La analogía</a:t>
            </a:r>
            <a:r>
              <a:rPr lang="es-ES_tradnl" sz="1200" dirty="0"/>
              <a:t>”</a:t>
            </a:r>
          </a:p>
          <a:p>
            <a:endParaRPr lang="es-ES_tradnl" sz="1200" dirty="0"/>
          </a:p>
          <a:p>
            <a:r>
              <a:rPr lang="es-ES_tradnl" sz="1200" dirty="0"/>
              <a:t>                “</a:t>
            </a:r>
            <a:r>
              <a:rPr lang="es-ES_tradnl" sz="1200" dirty="0">
                <a:hlinkClick r:id="rId11"/>
              </a:rPr>
              <a:t>El pensamiento corporal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12"/>
              </a:rPr>
              <a:t>La empatía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13"/>
              </a:rPr>
              <a:t>El pensamiento dimensional</a:t>
            </a:r>
            <a:r>
              <a:rPr lang="es-ES_tradnl" sz="1200" dirty="0"/>
              <a:t>” / “</a:t>
            </a:r>
            <a:r>
              <a:rPr lang="es-ES_tradnl" sz="1200" dirty="0">
                <a:hlinkClick r:id="rId14"/>
              </a:rPr>
              <a:t>El modelado</a:t>
            </a:r>
            <a:r>
              <a:rPr lang="es-ES_tradnl" sz="1200" dirty="0"/>
              <a:t>”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28600" y="4038600"/>
            <a:ext cx="5715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dirty="0">
                <a:solidFill>
                  <a:schemeClr val="bg1"/>
                </a:solidFill>
                <a:effectLst>
                  <a:outerShdw blurRad="63500" dist="38100" dir="2700000">
                    <a:srgbClr val="000000">
                      <a:alpha val="85000"/>
                    </a:srgbClr>
                  </a:outerShdw>
                </a:effectLst>
              </a:rPr>
              <a:t>Aspectos internos: PENSAMIENTOS Y EMOCIONES 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352800" y="4506913"/>
            <a:ext cx="55626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dirty="0">
                <a:solidFill>
                  <a:schemeClr val="bg1"/>
                </a:solidFill>
                <a:effectLst>
                  <a:outerShdw blurRad="63500" dist="38100" dir="2700000">
                    <a:srgbClr val="000000">
                      <a:alpha val="85000"/>
                    </a:srgbClr>
                  </a:outerShdw>
                </a:effectLst>
              </a:rPr>
              <a:t>Aspectos externos: LENGUAJE Y COMUNICACIÓN</a:t>
            </a:r>
          </a:p>
        </p:txBody>
      </p:sp>
      <p:sp>
        <p:nvSpPr>
          <p:cNvPr id="8" name="7 Flecha izquierda">
            <a:hlinkClick r:id="rId15" action="ppaction://hlinksldjump"/>
          </p:cNvPr>
          <p:cNvSpPr/>
          <p:nvPr/>
        </p:nvSpPr>
        <p:spPr>
          <a:xfrm>
            <a:off x="8748464" y="6527081"/>
            <a:ext cx="21602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2 CuadroTexto"/>
          <p:cNvSpPr txBox="1">
            <a:spLocks noChangeArrowheads="1"/>
          </p:cNvSpPr>
          <p:nvPr/>
        </p:nvSpPr>
        <p:spPr bwMode="auto">
          <a:xfrm>
            <a:off x="35496" y="6453336"/>
            <a:ext cx="7200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s-ES_tradnl" sz="1400" dirty="0">
                <a:hlinkClick r:id="" action="ppaction://hlinkshowjump?jump=firstslide"/>
              </a:rPr>
              <a:t>inicio</a:t>
            </a:r>
            <a:endParaRPr lang="es-E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</TotalTime>
  <Words>382</Words>
  <Application>Microsoft Office PowerPoint</Application>
  <PresentationFormat>Presentación en pantalla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Calibri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Ilusiones ópticas</dc:title>
  <dc:creator>Aurelio del Portillo</dc:creator>
  <cp:lastModifiedBy>Aurelio Del Portillo García</cp:lastModifiedBy>
  <cp:revision>46</cp:revision>
  <dcterms:created xsi:type="dcterms:W3CDTF">2012-09-11T10:43:34Z</dcterms:created>
  <dcterms:modified xsi:type="dcterms:W3CDTF">2023-09-20T12:44:07Z</dcterms:modified>
</cp:coreProperties>
</file>