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405"/>
  </p:normalViewPr>
  <p:slideViewPr>
    <p:cSldViewPr snapToGrid="0">
      <p:cViewPr varScale="1">
        <p:scale>
          <a:sx n="126" d="100"/>
          <a:sy n="126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95F91-84ED-410A-8BCF-47B115BC9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B8F053-9B1A-407E-920A-B0A561B3E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D3469C-681F-41FB-AF0F-A225A81B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3163D47-499C-43A1-B444-38820889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B823FBA-A7D0-48AC-9EE7-FAE80795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99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22AE78-74CB-49C3-9FE2-71128046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59696AF-A145-4481-9069-2BFB694D5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187F032-F07A-418A-BB69-C1A0DDF4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3CF68A7-E138-424D-8B3F-14B0FCEA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FE6255C-D4A8-4467-BD1F-4791DBA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86F8C4F-BCD7-4F76-89DF-31ED72E22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D0B846D-41BD-42DF-BA6D-DD4E64D9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6810C12-824E-4542-BD8A-31674621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72E3C7-EF14-465F-A3CE-B79263CF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A6E37F-B33B-4D88-A11E-18F3EA41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6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2F94A2-5AAD-41B3-99CE-72DDCE69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EBF9C7-5E6C-4174-9575-815E56AB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E9D9C6-88A2-4BA2-A99D-4C122E45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7F06B3-F745-422D-97D8-BE555B71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3920547-2730-45F9-B545-5F827E0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00B818-4341-42F4-8EBF-A864304A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50CF43-979F-4182-A62B-1D75C53B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A05F0D0-0FD5-42C6-8FC9-DBEB7AEB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0CC0B2-FA9F-4CB1-81AA-B8251EF2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A1AD4D-CC3B-4ED9-9E3E-E8C71BE9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1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816912-D4A4-4E56-9131-C25DDF23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EBB5AAD-FF2B-4D7C-BB89-723A9E021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A9DE2FB-0BB6-46A6-B569-6B424EBE0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73718EF-1735-4631-9FA2-318E6093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26A13C-8A38-435A-87C2-E7095820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69688BC-9D06-4A16-B592-299077B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E099764-1C38-42B1-9D7D-FFB7AE91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9F4CD74-414E-4F8E-A433-9EC86CBC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30CDF70-6D31-425C-A57C-FD1BE9E6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9E23D4A-F2E7-404B-A7F2-302905FA6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CA821E6-DC5E-4D6A-A26A-E4A48EBBF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607365B-2802-469F-8201-4A102A93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2902631-D908-4DD9-A7A0-C2D678BB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A053AD5-4932-427B-9266-73A49B21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0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0ADE53-10F5-491C-957D-7F4E1EB7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D541F55-90DA-4ABF-BE38-674BE0E0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944286D-0CD9-4D26-B486-43D555C8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4BE1B3D-A0E6-4379-BFB3-114AAF79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6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9EF7A5-8B3C-4010-BF61-88389E72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8C8879-EFD2-409D-87F0-F4D5AF80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773A93C-4733-4D7F-9764-D8F96172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E54B23-B1AE-40C4-8B3A-B54DDC2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8454F0-7288-4422-9A3E-EABB7750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68411AA-5678-4A30-9183-B972C30F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ED1DBEB-F4E6-4422-B357-BDEAEA25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B70BBA0-A205-493C-A38D-31B6C16B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24406F6-ADC3-4123-9CA4-7E939DB9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6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93D9AE-A155-4971-92E3-46115F79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8D6362D-DCAF-4CE8-9FBE-F1DE242F5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0B46778-F4D4-4C95-8A81-147C171C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6B82B8-2FFA-4F73-BBBF-2204F51A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9E2E4F2-8A78-44B3-AD69-997719D8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996EF96-4983-4B3B-9A3D-794423BD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9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13A2A74-997A-4D4F-A9FE-466B069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4C0A93E-4005-4458-83D4-5A07B4A7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47C1F7-A6F6-4BA3-9620-6DBC129D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6155-E06D-4155-B7BE-8C09DAB833A9}" type="datetimeFigureOut">
              <a:rPr lang="es-ES" smtClean="0"/>
              <a:t>22/9/21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53ED47A-1FC3-48E1-BD52-C5B9F1101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33C0C0-6A75-4A73-8948-CF4B492E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18D1-2930-486B-88F3-B3AE1F2F32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pazio.net/pelis/tecnomagia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despazio.net/activos/textos/Textos_Root-Bernstein09.pdf" TargetMode="External"/><Relationship Id="rId12" Type="http://schemas.openxmlformats.org/officeDocument/2006/relationships/hyperlink" Target="http://www.despazio.net/activos/textos/Textos_Root-Bernstein10.pdf" TargetMode="External"/><Relationship Id="rId13" Type="http://schemas.openxmlformats.org/officeDocument/2006/relationships/hyperlink" Target="http://www.despazio.net/activos/textos/Textos_Root-Bernstein11.pdf" TargetMode="External"/><Relationship Id="rId14" Type="http://schemas.openxmlformats.org/officeDocument/2006/relationships/hyperlink" Target="http://www.despazio.net/activos/textos/Textos_Root-Bernstein12.pdf" TargetMode="External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hyperlink" Target="http://www.despazio.net/activos/textos/Textos_Root-Bernstein01.pdf" TargetMode="External"/><Relationship Id="rId4" Type="http://schemas.openxmlformats.org/officeDocument/2006/relationships/hyperlink" Target="http://www.despazio.net/activos/textos/Textos_Root-Bernstein02.pdf" TargetMode="External"/><Relationship Id="rId5" Type="http://schemas.openxmlformats.org/officeDocument/2006/relationships/hyperlink" Target="http://www.despazio.net/activos/textos/Textos_Root-Bernstein03.pdf" TargetMode="External"/><Relationship Id="rId6" Type="http://schemas.openxmlformats.org/officeDocument/2006/relationships/hyperlink" Target="http://www.despazio.net/activos/textos/Textos_Root-Bernstein04.pdf" TargetMode="External"/><Relationship Id="rId7" Type="http://schemas.openxmlformats.org/officeDocument/2006/relationships/hyperlink" Target="http://www.despazio.net/activos/textos/Textos_Root-Bernstein05.pdf" TargetMode="External"/><Relationship Id="rId8" Type="http://schemas.openxmlformats.org/officeDocument/2006/relationships/hyperlink" Target="http://www.despazio.net/activos/textos/Textos_Root-Bernstein06.pdf" TargetMode="External"/><Relationship Id="rId9" Type="http://schemas.openxmlformats.org/officeDocument/2006/relationships/hyperlink" Target="http://www.despazio.net/activos/textos/Textos_Root-Bernstein07.pdf" TargetMode="External"/><Relationship Id="rId10" Type="http://schemas.openxmlformats.org/officeDocument/2006/relationships/hyperlink" Target="http://www.despazio.net/activos/textos/Textos_Root-Bernstein0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pazio.net/pelis/tecnomagi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pazio.net/pelis/tecnomagi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espazio.net/reaudiovisual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persona, interior, hombre, espejo&#10;&#10;Descripción generada automáticamente">
            <a:extLst>
              <a:ext uri="{FF2B5EF4-FFF2-40B4-BE49-F238E27FC236}">
                <a16:creationId xmlns="" xmlns:a16="http://schemas.microsoft.com/office/drawing/2014/main" id="{566D2C3C-7F82-4382-8C94-F2BA63668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b="13376"/>
          <a:stretch/>
        </p:blipFill>
        <p:spPr>
          <a:xfrm>
            <a:off x="2768540" y="973124"/>
            <a:ext cx="8819282" cy="49599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"El cine es una dedicación moral y no una dedicación profesional"</a:t>
            </a:r>
            <a:r>
              <a:rPr lang="es-ES" dirty="0"/>
              <a:t/>
            </a:r>
            <a:br>
              <a:rPr lang="es-ES" dirty="0"/>
            </a:br>
            <a:r>
              <a:rPr lang="es-ES" sz="1600" dirty="0"/>
              <a:t>Andréi Tarkovski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>
            <a:hlinkClick r:id="rId2"/>
          </p:cNvPr>
          <p:cNvSpPr/>
          <p:nvPr/>
        </p:nvSpPr>
        <p:spPr>
          <a:xfrm>
            <a:off x="5550477" y="1055910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5169765" y="1598641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3513138" y="692697"/>
            <a:ext cx="86788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Cinematografía</a:t>
            </a:r>
          </a:p>
          <a:p>
            <a:pPr marL="285750" indent="-285750"/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Creatividad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Realización Audiovisual: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NARRATIVA     	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Personajes – Tramas – Estructuras   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	 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Espacio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Puesta en escena – Dirección artística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		  Luz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Óptica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Encuadres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Movimientos de cámara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Sonidos (voces – ruidos – ambientes – música) 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Silencios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Efectos especiales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Ritmo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Montaje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Postproducción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	  Herramientas – Medios – Pantallas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OPERATIVIDAD	  Gestión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Producción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Realización         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 Flecha derecha">
            <a:hlinkClick r:id="rId2"/>
          </p:cNvPr>
          <p:cNvSpPr/>
          <p:nvPr/>
        </p:nvSpPr>
        <p:spPr>
          <a:xfrm>
            <a:off x="5550477" y="1048828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6 Flecha derecha">
            <a:hlinkClick r:id="rId3" action="ppaction://hlinksldjump"/>
          </p:cNvPr>
          <p:cNvSpPr/>
          <p:nvPr/>
        </p:nvSpPr>
        <p:spPr>
          <a:xfrm>
            <a:off x="5169765" y="1598641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2956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076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78852" name="CuadroTexto 23"/>
          <p:cNvSpPr txBox="1">
            <a:spLocks noChangeArrowheads="1"/>
          </p:cNvSpPr>
          <p:nvPr/>
        </p:nvSpPr>
        <p:spPr bwMode="auto">
          <a:xfrm>
            <a:off x="4201160" y="5486401"/>
            <a:ext cx="6629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dirty="0"/>
              <a:t>“Las definiciones son un obstáculo para la inteligencia creativa. </a:t>
            </a:r>
          </a:p>
          <a:p>
            <a:r>
              <a:rPr lang="es-ES_tradnl" dirty="0"/>
              <a:t>Cuando definimos algo, lo limitamos” </a:t>
            </a:r>
          </a:p>
          <a:p>
            <a:endParaRPr lang="es-ES_tradnl" dirty="0"/>
          </a:p>
          <a:p>
            <a:r>
              <a:rPr lang="es-ES_tradnl" sz="1200" dirty="0"/>
              <a:t>Sánchez Manzano, Esteban (2010): </a:t>
            </a:r>
            <a:r>
              <a:rPr lang="es-ES_tradnl" sz="1200" i="1" dirty="0"/>
              <a:t>La inteligencia creativa</a:t>
            </a:r>
            <a:r>
              <a:rPr lang="es-ES_tradnl" sz="1200" dirty="0"/>
              <a:t>. Málaga: Aljibe. (</a:t>
            </a:r>
            <a:r>
              <a:rPr lang="es-ES_tradnl" sz="1200" dirty="0" err="1"/>
              <a:t>pg</a:t>
            </a:r>
            <a:r>
              <a:rPr lang="es-ES_tradnl" sz="1200" dirty="0"/>
              <a:t>. 36)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389362" y="4611687"/>
            <a:ext cx="360953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chemeClr val="bg1"/>
                </a:solidFill>
                <a:effectLst>
                  <a:outerShdw blurRad="63500" dist="38100" dir="2700000">
                    <a:srgbClr val="000000">
                      <a:alpha val="55000"/>
                    </a:srgbClr>
                  </a:outerShdw>
                </a:effectLst>
              </a:rPr>
              <a:t>¿Qué es una idea?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2956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076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grpSp>
        <p:nvGrpSpPr>
          <p:cNvPr id="79876" name="Agrupar 18"/>
          <p:cNvGrpSpPr>
            <a:grpSpLocks/>
          </p:cNvGrpSpPr>
          <p:nvPr/>
        </p:nvGrpSpPr>
        <p:grpSpPr bwMode="auto">
          <a:xfrm>
            <a:off x="3591560" y="5410200"/>
            <a:ext cx="7924800" cy="1066800"/>
            <a:chOff x="685800" y="5410200"/>
            <a:chExt cx="7924800" cy="1066800"/>
          </a:xfrm>
        </p:grpSpPr>
        <p:grpSp>
          <p:nvGrpSpPr>
            <p:cNvPr id="79877" name="Agrupar 15"/>
            <p:cNvGrpSpPr>
              <a:grpSpLocks/>
            </p:cNvGrpSpPr>
            <p:nvPr/>
          </p:nvGrpSpPr>
          <p:grpSpPr bwMode="auto">
            <a:xfrm>
              <a:off x="685800" y="5562600"/>
              <a:ext cx="7924800" cy="750332"/>
              <a:chOff x="685800" y="5562600"/>
              <a:chExt cx="7924800" cy="750332"/>
            </a:xfrm>
          </p:grpSpPr>
          <p:sp>
            <p:nvSpPr>
              <p:cNvPr id="79879" name="CuadroTexto 5"/>
              <p:cNvSpPr txBox="1">
                <a:spLocks noChangeArrowheads="1"/>
              </p:cNvSpPr>
              <p:nvPr/>
            </p:nvSpPr>
            <p:spPr bwMode="auto">
              <a:xfrm>
                <a:off x="685800" y="5715000"/>
                <a:ext cx="914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s-ES_tradnl" sz="2400"/>
                  <a:t>IDEA</a:t>
                </a:r>
              </a:p>
            </p:txBody>
          </p:sp>
          <p:sp>
            <p:nvSpPr>
              <p:cNvPr id="79880" name="CuadroTexto 6"/>
              <p:cNvSpPr txBox="1">
                <a:spLocks noChangeArrowheads="1"/>
              </p:cNvSpPr>
              <p:nvPr/>
            </p:nvSpPr>
            <p:spPr bwMode="auto">
              <a:xfrm>
                <a:off x="7162800" y="5715000"/>
                <a:ext cx="1447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s-ES_tradnl" sz="2400"/>
                  <a:t>ACCIÓN</a:t>
                </a:r>
              </a:p>
            </p:txBody>
          </p:sp>
          <p:sp>
            <p:nvSpPr>
              <p:cNvPr id="79881" name="CuadroTexto 7"/>
              <p:cNvSpPr txBox="1">
                <a:spLocks noChangeArrowheads="1"/>
              </p:cNvSpPr>
              <p:nvPr/>
            </p:nvSpPr>
            <p:spPr bwMode="auto">
              <a:xfrm>
                <a:off x="3657600" y="5562600"/>
                <a:ext cx="1524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s-ES_tradnl"/>
                  <a:t>CRITERIO</a:t>
                </a:r>
              </a:p>
            </p:txBody>
          </p:sp>
          <p:sp>
            <p:nvSpPr>
              <p:cNvPr id="79882" name="CuadroTexto 8"/>
              <p:cNvSpPr txBox="1">
                <a:spLocks noChangeArrowheads="1"/>
              </p:cNvSpPr>
              <p:nvPr/>
            </p:nvSpPr>
            <p:spPr bwMode="auto">
              <a:xfrm>
                <a:off x="3657600" y="5943600"/>
                <a:ext cx="1219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s-ES_tradnl"/>
                  <a:t>ACTITUD</a:t>
                </a:r>
              </a:p>
            </p:txBody>
          </p:sp>
          <p:cxnSp>
            <p:nvCxnSpPr>
              <p:cNvPr id="15" name="Conector recto de flecha 14"/>
              <p:cNvCxnSpPr/>
              <p:nvPr/>
            </p:nvCxnSpPr>
            <p:spPr>
              <a:xfrm>
                <a:off x="1676400" y="5943600"/>
                <a:ext cx="5410200" cy="1588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Marco 17"/>
            <p:cNvSpPr/>
            <p:nvPr/>
          </p:nvSpPr>
          <p:spPr>
            <a:xfrm>
              <a:off x="3276600" y="5410200"/>
              <a:ext cx="1981200" cy="1066800"/>
            </a:xfrm>
            <a:prstGeom prst="fram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chemeClr val="accent1">
                  <a:shade val="95000"/>
                  <a:satMod val="105000"/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2956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076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86760" y="3505200"/>
            <a:ext cx="8229600" cy="400050"/>
          </a:xfrm>
          <a:prstGeom prst="rect">
            <a:avLst/>
          </a:prstGeom>
          <a:noFill/>
          <a:effectLst>
            <a:outerShdw blurRad="38100" dist="38100" dir="2700000" algn="br">
              <a:srgbClr val="FFFF00">
                <a:alpha val="67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chemeClr val="bg1"/>
                </a:solidFill>
                <a:latin typeface="Arial"/>
                <a:cs typeface="Arial"/>
              </a:rPr>
              <a:t>INSPIRACIÓN     INTUICIÓN      IMAGINACIÓN      MOTIVACIÓN</a:t>
            </a:r>
          </a:p>
        </p:txBody>
      </p:sp>
      <p:sp>
        <p:nvSpPr>
          <p:cNvPr id="80901" name="CuadroTexto 18"/>
          <p:cNvSpPr txBox="1">
            <a:spLocks noChangeArrowheads="1"/>
          </p:cNvSpPr>
          <p:nvPr/>
        </p:nvSpPr>
        <p:spPr bwMode="auto">
          <a:xfrm>
            <a:off x="3515360" y="5334001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/>
              <a:t>PENSAMIENTO CERRADO – PENSAMIENTO ABIERTO  </a:t>
            </a:r>
            <a:r>
              <a:rPr lang="es-ES_tradnl" sz="1200"/>
              <a:t>(James O. Whittaker)</a:t>
            </a:r>
          </a:p>
          <a:p>
            <a:pPr algn="ctr"/>
            <a:endParaRPr lang="es-ES_tradnl" sz="1200"/>
          </a:p>
          <a:p>
            <a:pPr algn="ctr"/>
            <a:r>
              <a:rPr lang="es-ES_tradnl"/>
              <a:t>PENSAMIENTO VERTICAL – PENSAMIENTO LATERAL  </a:t>
            </a:r>
            <a:r>
              <a:rPr lang="es-ES_tradnl" sz="1200"/>
              <a:t>(Edward De Bono)</a:t>
            </a:r>
          </a:p>
          <a:p>
            <a:pPr algn="ctr"/>
            <a:endParaRPr lang="es-ES_tradnl" sz="1200"/>
          </a:p>
          <a:p>
            <a:pPr algn="ctr"/>
            <a:r>
              <a:rPr lang="es-ES_tradnl"/>
              <a:t>INTELIGENCIA LÓGICA – INTELIGENCIA CREATIVA  </a:t>
            </a:r>
            <a:r>
              <a:rPr lang="es-ES_tradnl" sz="1200"/>
              <a:t>(Esteban Sánchez Manzano)</a:t>
            </a:r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2956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076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81924" name="CuadroTexto 18"/>
          <p:cNvSpPr txBox="1">
            <a:spLocks noChangeArrowheads="1"/>
          </p:cNvSpPr>
          <p:nvPr/>
        </p:nvSpPr>
        <p:spPr bwMode="auto">
          <a:xfrm>
            <a:off x="2677160" y="5586414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s-ES_tradnl"/>
              <a:t>“Hace falta locura para tener una idea buena, y luego disciplina para hacer que triunfe” </a:t>
            </a:r>
          </a:p>
          <a:p>
            <a:pPr algn="r"/>
            <a:endParaRPr lang="es-ES_tradnl" sz="1200"/>
          </a:p>
          <a:p>
            <a:pPr algn="r"/>
            <a:r>
              <a:rPr lang="es-ES_tradnl" sz="1200"/>
              <a:t>Jorge Wagensberg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2956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076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82948" name="CuadroTexto 18"/>
          <p:cNvSpPr txBox="1">
            <a:spLocks noChangeArrowheads="1"/>
          </p:cNvSpPr>
          <p:nvPr/>
        </p:nvSpPr>
        <p:spPr bwMode="auto">
          <a:xfrm>
            <a:off x="2829560" y="5400676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s-ES_tradnl" dirty="0"/>
              <a:t>“Saber alternar la inteligencia lógica y la inteligencia creativa es el secreto del éxito […]</a:t>
            </a:r>
          </a:p>
          <a:p>
            <a:r>
              <a:rPr lang="es-ES_tradnl" dirty="0"/>
              <a:t>   </a:t>
            </a:r>
            <a:r>
              <a:rPr lang="es-ES_tradnl" dirty="0" smtClean="0"/>
              <a:t>               Esta </a:t>
            </a:r>
            <a:r>
              <a:rPr lang="es-ES_tradnl" dirty="0"/>
              <a:t>alternancia entre una y otra forma de pensar ha sido la clave de todos </a:t>
            </a:r>
          </a:p>
          <a:p>
            <a:r>
              <a:rPr lang="es-ES_tradnl" dirty="0"/>
              <a:t>   </a:t>
            </a:r>
            <a:r>
              <a:rPr lang="es-ES_tradnl" dirty="0" smtClean="0"/>
              <a:t>               los </a:t>
            </a:r>
            <a:r>
              <a:rPr lang="es-ES_tradnl" dirty="0"/>
              <a:t>talentos y genios” </a:t>
            </a:r>
          </a:p>
          <a:p>
            <a:endParaRPr lang="es-ES_tradnl" sz="1200" dirty="0"/>
          </a:p>
          <a:p>
            <a:r>
              <a:rPr lang="es-ES_tradnl" sz="1200" dirty="0"/>
              <a:t>    </a:t>
            </a:r>
            <a:r>
              <a:rPr lang="es-ES_tradnl" sz="1200" dirty="0" smtClean="0"/>
              <a:t>                       Sánchez </a:t>
            </a:r>
            <a:r>
              <a:rPr lang="es-ES_tradnl" sz="1200" dirty="0"/>
              <a:t>Manzano, Esteban (2010): </a:t>
            </a:r>
            <a:r>
              <a:rPr lang="es-ES_tradnl" sz="1200" i="1" dirty="0"/>
              <a:t>La inteligencia creativa</a:t>
            </a:r>
            <a:r>
              <a:rPr lang="es-ES_tradnl" sz="1200" dirty="0"/>
              <a:t>. Málaga: Aljibe. (pg. 50)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35307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6508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83972" name="CuadroTexto 6"/>
          <p:cNvSpPr txBox="1">
            <a:spLocks noChangeArrowheads="1"/>
          </p:cNvSpPr>
          <p:nvPr/>
        </p:nvSpPr>
        <p:spPr bwMode="auto">
          <a:xfrm>
            <a:off x="3317907" y="5276850"/>
            <a:ext cx="135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dirty="0">
                <a:latin typeface="Calibri" charset="0"/>
              </a:rPr>
              <a:t>ELECCIÓN</a:t>
            </a:r>
          </a:p>
          <a:p>
            <a:pPr algn="ctr"/>
            <a:r>
              <a:rPr lang="es-ES_tradnl" dirty="0">
                <a:latin typeface="Calibri" charset="0"/>
              </a:rPr>
              <a:t>Temas</a:t>
            </a:r>
          </a:p>
          <a:p>
            <a:pPr algn="ctr"/>
            <a:r>
              <a:rPr lang="es-ES_tradnl" dirty="0">
                <a:latin typeface="Calibri" charset="0"/>
              </a:rPr>
              <a:t>Estéticas</a:t>
            </a:r>
          </a:p>
          <a:p>
            <a:pPr algn="ctr"/>
            <a:r>
              <a:rPr lang="es-ES_tradnl" dirty="0">
                <a:latin typeface="Calibri" charset="0"/>
              </a:rPr>
              <a:t>Objetivos</a:t>
            </a:r>
          </a:p>
        </p:txBody>
      </p:sp>
      <p:sp>
        <p:nvSpPr>
          <p:cNvPr id="83973" name="CuadroTexto 7"/>
          <p:cNvSpPr txBox="1">
            <a:spLocks noChangeArrowheads="1"/>
          </p:cNvSpPr>
          <p:nvPr/>
        </p:nvSpPr>
        <p:spPr bwMode="auto">
          <a:xfrm>
            <a:off x="5408645" y="5276850"/>
            <a:ext cx="1541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>
                <a:latin typeface="Calibri" charset="0"/>
              </a:rPr>
              <a:t>PASIÓN</a:t>
            </a:r>
          </a:p>
          <a:p>
            <a:pPr algn="ctr"/>
            <a:r>
              <a:rPr lang="es-ES_tradnl">
                <a:latin typeface="Calibri" charset="0"/>
              </a:rPr>
              <a:t>Implicación</a:t>
            </a:r>
          </a:p>
          <a:p>
            <a:pPr algn="ctr"/>
            <a:r>
              <a:rPr lang="es-ES_tradnl">
                <a:latin typeface="Calibri" charset="0"/>
              </a:rPr>
              <a:t>Compromiso</a:t>
            </a:r>
          </a:p>
          <a:p>
            <a:pPr algn="ctr"/>
            <a:r>
              <a:rPr lang="es-ES_tradnl">
                <a:latin typeface="Calibri" charset="0"/>
              </a:rPr>
              <a:t>Disfrute</a:t>
            </a:r>
          </a:p>
        </p:txBody>
      </p:sp>
      <p:sp>
        <p:nvSpPr>
          <p:cNvPr id="83974" name="CuadroTexto 8"/>
          <p:cNvSpPr txBox="1">
            <a:spLocks noChangeArrowheads="1"/>
          </p:cNvSpPr>
          <p:nvPr/>
        </p:nvSpPr>
        <p:spPr bwMode="auto">
          <a:xfrm>
            <a:off x="7770846" y="5276850"/>
            <a:ext cx="135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>
                <a:latin typeface="Calibri" charset="0"/>
              </a:rPr>
              <a:t>ESFUERZO</a:t>
            </a:r>
          </a:p>
          <a:p>
            <a:pPr algn="ctr"/>
            <a:r>
              <a:rPr lang="es-ES_tradnl">
                <a:latin typeface="Calibri" charset="0"/>
              </a:rPr>
              <a:t>Control</a:t>
            </a:r>
          </a:p>
          <a:p>
            <a:pPr algn="ctr"/>
            <a:r>
              <a:rPr lang="es-ES_tradnl">
                <a:latin typeface="Calibri" charset="0"/>
              </a:rPr>
              <a:t>Orden</a:t>
            </a:r>
          </a:p>
          <a:p>
            <a:pPr algn="ctr"/>
            <a:r>
              <a:rPr lang="es-ES_tradnl">
                <a:latin typeface="Calibri" charset="0"/>
              </a:rPr>
              <a:t>Disciplina</a:t>
            </a:r>
          </a:p>
        </p:txBody>
      </p:sp>
      <p:grpSp>
        <p:nvGrpSpPr>
          <p:cNvPr id="83975" name="Agrupar 18"/>
          <p:cNvGrpSpPr>
            <a:grpSpLocks/>
          </p:cNvGrpSpPr>
          <p:nvPr/>
        </p:nvGrpSpPr>
        <p:grpSpPr bwMode="auto">
          <a:xfrm>
            <a:off x="9828245" y="5276850"/>
            <a:ext cx="1820862" cy="1200150"/>
            <a:chOff x="6992938" y="5276850"/>
            <a:chExt cx="1820862" cy="1200150"/>
          </a:xfrm>
        </p:grpSpPr>
        <p:sp>
          <p:nvSpPr>
            <p:cNvPr id="83976" name="CuadroTexto 9"/>
            <p:cNvSpPr txBox="1">
              <a:spLocks noChangeArrowheads="1"/>
            </p:cNvSpPr>
            <p:nvPr/>
          </p:nvSpPr>
          <p:spPr bwMode="auto">
            <a:xfrm>
              <a:off x="6992938" y="5276850"/>
              <a:ext cx="1820862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_tradnl">
                  <a:latin typeface="Calibri" charset="0"/>
                </a:rPr>
                <a:t>RIESGO</a:t>
              </a:r>
            </a:p>
            <a:p>
              <a:pPr algn="ctr"/>
              <a:r>
                <a:rPr lang="es-ES_tradnl">
                  <a:latin typeface="Calibri" charset="0"/>
                </a:rPr>
                <a:t>Modas</a:t>
              </a:r>
            </a:p>
            <a:p>
              <a:pPr algn="ctr"/>
              <a:r>
                <a:rPr lang="es-ES_tradnl">
                  <a:latin typeface="Calibri" charset="0"/>
                </a:rPr>
                <a:t>Tópicos</a:t>
              </a:r>
            </a:p>
            <a:p>
              <a:pPr algn="ctr"/>
              <a:r>
                <a:rPr lang="es-ES_tradnl">
                  <a:latin typeface="Calibri" charset="0"/>
                </a:rPr>
                <a:t>Inhibiciones</a:t>
              </a:r>
            </a:p>
          </p:txBody>
        </p:sp>
        <p:grpSp>
          <p:nvGrpSpPr>
            <p:cNvPr id="83977" name="Agrupar 14"/>
            <p:cNvGrpSpPr>
              <a:grpSpLocks/>
            </p:cNvGrpSpPr>
            <p:nvPr/>
          </p:nvGrpSpPr>
          <p:grpSpPr bwMode="auto">
            <a:xfrm>
              <a:off x="7704138" y="5732463"/>
              <a:ext cx="398462" cy="133350"/>
              <a:chOff x="6468533" y="5706533"/>
              <a:chExt cx="397934" cy="132202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6468533" y="5723845"/>
                <a:ext cx="397934" cy="92857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 flipV="1">
                <a:off x="6476459" y="5706533"/>
                <a:ext cx="372569" cy="132202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3978" name="Agrupar 15"/>
            <p:cNvGrpSpPr>
              <a:grpSpLocks/>
            </p:cNvGrpSpPr>
            <p:nvPr/>
          </p:nvGrpSpPr>
          <p:grpSpPr bwMode="auto">
            <a:xfrm>
              <a:off x="7688263" y="5997575"/>
              <a:ext cx="396875" cy="131763"/>
              <a:chOff x="6468533" y="5706533"/>
              <a:chExt cx="397934" cy="132202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6468533" y="5724054"/>
                <a:ext cx="397934" cy="92382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6476491" y="5706533"/>
                <a:ext cx="372466" cy="132202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3979" name="Agrupar 18"/>
            <p:cNvGrpSpPr>
              <a:grpSpLocks/>
            </p:cNvGrpSpPr>
            <p:nvPr/>
          </p:nvGrpSpPr>
          <p:grpSpPr bwMode="auto">
            <a:xfrm>
              <a:off x="7688263" y="6269038"/>
              <a:ext cx="396875" cy="131762"/>
              <a:chOff x="6468533" y="5706533"/>
              <a:chExt cx="397934" cy="132202"/>
            </a:xfrm>
          </p:grpSpPr>
          <p:cxnSp>
            <p:nvCxnSpPr>
              <p:cNvPr id="20" name="Conector recto 19"/>
              <p:cNvCxnSpPr/>
              <p:nvPr/>
            </p:nvCxnSpPr>
            <p:spPr>
              <a:xfrm>
                <a:off x="6468533" y="5724053"/>
                <a:ext cx="397934" cy="92382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 flipV="1">
                <a:off x="6476491" y="5706533"/>
                <a:ext cx="372466" cy="132202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n 3" descr="bolapaisaje.jpg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 bwMode="auto">
          <a:xfrm>
            <a:off x="2834640" y="0"/>
            <a:ext cx="937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4815841" y="1295400"/>
            <a:ext cx="4766733" cy="923330"/>
          </a:xfrm>
          <a:prstGeom prst="rect">
            <a:avLst/>
          </a:prstGeom>
          <a:noFill/>
          <a:effectLst>
            <a:outerShdw blurRad="76200" dist="38100" dir="2700000">
              <a:srgbClr val="FFFF00">
                <a:alpha val="76000"/>
              </a:srgbClr>
            </a:outerShdw>
            <a:reflection stA="50000" endPos="75000" dist="762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CREATIVIDAD</a:t>
            </a:r>
          </a:p>
        </p:txBody>
      </p:sp>
      <p:sp>
        <p:nvSpPr>
          <p:cNvPr id="84996" name="CuadroTexto 18"/>
          <p:cNvSpPr txBox="1">
            <a:spLocks noChangeArrowheads="1"/>
          </p:cNvSpPr>
          <p:nvPr/>
        </p:nvSpPr>
        <p:spPr bwMode="auto">
          <a:xfrm>
            <a:off x="2987040" y="5257801"/>
            <a:ext cx="8991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 dirty="0"/>
              <a:t>ROOT-BERNSTEIN, Robert y </a:t>
            </a:r>
            <a:r>
              <a:rPr lang="es-ES_tradnl" sz="1600" dirty="0" err="1"/>
              <a:t>Michèle</a:t>
            </a:r>
            <a:r>
              <a:rPr lang="es-ES_tradnl" sz="1600" dirty="0"/>
              <a:t> (2002). </a:t>
            </a:r>
            <a:r>
              <a:rPr lang="es-ES_tradnl" sz="1600" b="1" i="1" dirty="0"/>
              <a:t>El secreto de la creatividad</a:t>
            </a:r>
            <a:r>
              <a:rPr lang="es-ES_tradnl" sz="1600" i="1" dirty="0"/>
              <a:t>.</a:t>
            </a:r>
            <a:r>
              <a:rPr lang="es-ES_tradnl" sz="1600" dirty="0"/>
              <a:t> Barcelona: </a:t>
            </a:r>
            <a:r>
              <a:rPr lang="es-ES_tradnl" sz="1600" dirty="0" err="1"/>
              <a:t>Kairós</a:t>
            </a:r>
            <a:endParaRPr lang="es-ES_tradnl" sz="1600" dirty="0"/>
          </a:p>
          <a:p>
            <a:endParaRPr lang="es-ES_tradnl" sz="1600" dirty="0"/>
          </a:p>
          <a:p>
            <a:r>
              <a:rPr lang="es-ES_tradnl" sz="1200" dirty="0"/>
              <a:t>Fragmentos:            “</a:t>
            </a:r>
            <a:r>
              <a:rPr lang="es-ES_tradnl" sz="1200" dirty="0">
                <a:hlinkClick r:id="rId3"/>
              </a:rPr>
              <a:t>Repensar el pensamiento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4"/>
              </a:rPr>
              <a:t>Educar la imaginación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5"/>
              </a:rPr>
              <a:t>La observación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6"/>
              </a:rPr>
              <a:t>La imaginación</a:t>
            </a:r>
            <a:r>
              <a:rPr lang="es-ES_tradnl" sz="1200" dirty="0"/>
              <a:t>”</a:t>
            </a:r>
          </a:p>
          <a:p>
            <a:endParaRPr lang="es-ES_tradnl" sz="1200" dirty="0"/>
          </a:p>
          <a:p>
            <a:r>
              <a:rPr lang="es-ES_tradnl" sz="1200" dirty="0"/>
              <a:t>                                “</a:t>
            </a:r>
            <a:r>
              <a:rPr lang="es-ES_tradnl" sz="1200" dirty="0">
                <a:hlinkClick r:id="rId7"/>
              </a:rPr>
              <a:t>La abstracción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8"/>
              </a:rPr>
              <a:t>El reconocimiento de pautas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9"/>
              </a:rPr>
              <a:t>La formación de pautas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10"/>
              </a:rPr>
              <a:t>La analogía</a:t>
            </a:r>
            <a:r>
              <a:rPr lang="es-ES_tradnl" sz="1200" dirty="0"/>
              <a:t>”</a:t>
            </a:r>
          </a:p>
          <a:p>
            <a:endParaRPr lang="es-ES_tradnl" sz="1200" dirty="0"/>
          </a:p>
          <a:p>
            <a:r>
              <a:rPr lang="es-ES_tradnl" sz="1200" dirty="0"/>
              <a:t>                </a:t>
            </a:r>
            <a:r>
              <a:rPr lang="es-ES_tradnl" sz="1200" dirty="0" smtClean="0"/>
              <a:t>                  “</a:t>
            </a:r>
            <a:r>
              <a:rPr lang="es-ES_tradnl" sz="1200" dirty="0">
                <a:hlinkClick r:id="rId11"/>
              </a:rPr>
              <a:t>El pensamiento corporal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12"/>
              </a:rPr>
              <a:t>La empatía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13"/>
              </a:rPr>
              <a:t>El pensamiento dimensional</a:t>
            </a:r>
            <a:r>
              <a:rPr lang="es-ES_tradnl" sz="1200" dirty="0"/>
              <a:t>” / “</a:t>
            </a:r>
            <a:r>
              <a:rPr lang="es-ES_tradnl" sz="1200" dirty="0">
                <a:hlinkClick r:id="rId14"/>
              </a:rPr>
              <a:t>El modelado</a:t>
            </a:r>
            <a:r>
              <a:rPr lang="es-ES_tradnl" sz="1200" dirty="0"/>
              <a:t>”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063240" y="4038600"/>
            <a:ext cx="571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63500" dist="38100" dir="2700000">
                    <a:srgbClr val="000000">
                      <a:alpha val="85000"/>
                    </a:srgbClr>
                  </a:outerShdw>
                </a:effectLst>
              </a:rPr>
              <a:t>Aspectos internos: PENSAMIENTOS Y EMOCIONES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187440" y="4506914"/>
            <a:ext cx="556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chemeClr val="bg1"/>
                </a:solidFill>
                <a:effectLst>
                  <a:outerShdw blurRad="63500" dist="38100" dir="2700000">
                    <a:srgbClr val="000000">
                      <a:alpha val="85000"/>
                    </a:srgbClr>
                  </a:outerShdw>
                </a:effectLst>
              </a:rPr>
              <a:t>Aspectos externos: LENGUAJE Y COMUNICACIÓN</a:t>
            </a: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063240" y="6458149"/>
            <a:ext cx="7200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400" dirty="0">
                <a:hlinkClick r:id="" action="ppaction://hlinkshowjump?jump=firstslide"/>
              </a:rPr>
              <a:t>inicio</a:t>
            </a:r>
            <a:endParaRPr lang="es-E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513138" y="692697"/>
            <a:ext cx="86788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Cinematografía</a:t>
            </a:r>
          </a:p>
          <a:p>
            <a:pPr marL="285750" indent="-285750"/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Creatividad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Realización Audiovisual: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NARRATIVA     	 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&gt; Personajes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Tramas – Estructuras   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	 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Espacio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Puesta en escena – Dirección artística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		  Luz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Óptica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Encuadres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Movimientos de cámara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Sonidos (voces – ruidos – ambientes – música) 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Silencios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Efectos especiales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Ritmo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Montaje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Postproducción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	  Herramientas – Medios – Pantallas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OPERATIVIDAD	  Gestión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Producción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Realización         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derecha">
            <a:hlinkClick r:id="rId2"/>
          </p:cNvPr>
          <p:cNvSpPr/>
          <p:nvPr/>
        </p:nvSpPr>
        <p:spPr>
          <a:xfrm>
            <a:off x="5550477" y="1055910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sp>
        <p:nvSpPr>
          <p:cNvPr id="8" name="6 Flecha derecha">
            <a:hlinkClick r:id="rId4" action="ppaction://hlinksldjump"/>
          </p:cNvPr>
          <p:cNvSpPr/>
          <p:nvPr/>
        </p:nvSpPr>
        <p:spPr>
          <a:xfrm>
            <a:off x="5169765" y="1598641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>
            <a:hlinkClick r:id="rId2"/>
          </p:cNvPr>
          <p:cNvSpPr/>
          <p:nvPr/>
        </p:nvSpPr>
        <p:spPr>
          <a:xfrm>
            <a:off x="5550477" y="1055910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5169765" y="1598641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77715" y="5983886"/>
            <a:ext cx="360953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2700000">
                    <a:srgbClr val="000000">
                      <a:alpha val="55000"/>
                    </a:srgbClr>
                  </a:outerShdw>
                </a:effectLst>
              </a:rPr>
              <a:t>¿Qué es una idea?</a:t>
            </a: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513138" y="692697"/>
            <a:ext cx="86788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Cinematografía</a:t>
            </a:r>
          </a:p>
          <a:p>
            <a:pPr marL="285750" indent="-285750"/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Creatividad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Realización Audiovisual:</a:t>
            </a:r>
          </a:p>
          <a:p>
            <a:pPr marL="285750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NARRATIVA     	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Personajes – Tramas – Estructuras   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	 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Espacio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Puesta en escena – Dirección artística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		  Luz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Óptica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Encuadres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Movimientos de cámara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Sonidos (voces – ruidos – ambientes – música) 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Silencios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Efectos especiales</a:t>
            </a:r>
          </a:p>
          <a:p>
            <a:pPr marL="742950" lvl="1" indent="-285750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Ritmo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Montaje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Postproducción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	  Herramientas – Medios – Pantallas 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OPERATIVIDAD	  Gestión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Producción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Realización         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5 Flecha derecha">
            <a:hlinkClick r:id="rId2"/>
          </p:cNvPr>
          <p:cNvSpPr/>
          <p:nvPr/>
        </p:nvSpPr>
        <p:spPr>
          <a:xfrm>
            <a:off x="5550477" y="1048828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6 Flecha derecha">
            <a:hlinkClick r:id="rId3" action="ppaction://hlinksldjump"/>
          </p:cNvPr>
          <p:cNvSpPr/>
          <p:nvPr/>
        </p:nvSpPr>
        <p:spPr>
          <a:xfrm>
            <a:off x="5166820" y="1598641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"El cine se puede aprender, pero no se puede enseñar"</a:t>
            </a:r>
            <a:r>
              <a:rPr lang="es-ES" dirty="0"/>
              <a:t/>
            </a:r>
            <a:br>
              <a:rPr lang="es-ES" dirty="0"/>
            </a:br>
            <a:r>
              <a:rPr lang="es-ES" sz="1600" dirty="0"/>
              <a:t>Pedro Almodóvar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1" name="Imagen 10" descr="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28AD795-B134-41AC-A145-2F3E57B8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29" y="982036"/>
            <a:ext cx="8787393" cy="49429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8149E89-392A-46A5-8FD9-F0C4127C7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"Al principio de cada película hay una idea. Puede surgir en cualquier momento, de cualquier fuente. 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Puede surgir mirando a la gente en la calle o pensando solo en la oficina. También puede tardar años en llegar. 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Puede surgir mirando a la gente en la calle o pensando solo en la oficina. También puede tardar años en llegar. 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Lo que necesitas es encontrar esa idea original, esa chispa. Y, en cuanto la tienes, es como ir de pesca: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…usas la idea como cebo y atrae a todo lo demás. 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Sin embargo, como director, tu prioridad principal es mantener la fidelidad a esa idea original."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2768541" y="5933051"/>
            <a:ext cx="886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/>
              <a:t>David Lynch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La cara de 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BF36CFDC-E950-455C-8593-C877EBC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40" y="945829"/>
            <a:ext cx="8819282" cy="49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“Ser director de cine en España es como ser torero en Japón"</a:t>
            </a:r>
            <a:r>
              <a:rPr lang="es-ES" dirty="0"/>
              <a:t/>
            </a:r>
            <a:br>
              <a:rPr lang="es-ES" dirty="0"/>
            </a:br>
            <a:r>
              <a:rPr lang="es-ES" sz="1600" dirty="0"/>
              <a:t>Pedro Almodóvar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9" name="Imagen 8" descr="Un hombre con un traje de color negro&#10;&#10;Descripción generada automáticamente">
            <a:extLst>
              <a:ext uri="{FF2B5EF4-FFF2-40B4-BE49-F238E27FC236}">
                <a16:creationId xmlns="" xmlns:a16="http://schemas.microsoft.com/office/drawing/2014/main" id="{0C275A2B-FA2C-4968-B023-A9BCFCA5B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29" y="982036"/>
            <a:ext cx="8787393" cy="49429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1F048AB-BD8F-44F5-87B3-F1348BCF13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“El aprendizaje es experiencia. Todo lo demás es información"</a:t>
            </a:r>
            <a:r>
              <a:rPr lang="es-ES" dirty="0"/>
              <a:t/>
            </a:r>
            <a:br>
              <a:rPr lang="es-ES" dirty="0"/>
            </a:br>
            <a:r>
              <a:rPr lang="es-ES" sz="1600" dirty="0"/>
              <a:t>Albert Einstein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5" name="Imagen 4" descr="Imagen que contiene persona, hombre, corbata, viendo&#10;&#10;Descripción generada automáticamente">
            <a:extLst>
              <a:ext uri="{FF2B5EF4-FFF2-40B4-BE49-F238E27FC236}">
                <a16:creationId xmlns="" xmlns:a16="http://schemas.microsoft.com/office/drawing/2014/main" id="{5F71D1A5-33B7-4225-B349-1FE5C016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5" y="973124"/>
            <a:ext cx="8792757" cy="4945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BADF104-94FC-418C-B074-2494D86281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966607"/>
            <a:ext cx="1145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“Ninguna experiencia puede ser enseñada. Todo lo que puede enseñarse es el camino hacia una experiencia"</a:t>
            </a:r>
            <a:br>
              <a:rPr lang="es-ES" sz="2000" dirty="0"/>
            </a:br>
            <a:r>
              <a:rPr lang="es-ES" sz="1600" dirty="0"/>
              <a:t>Joseph Campbell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3" name="Imagen 2" descr="Foto en blanco y negro de un hombre serio&#10;&#10;Descripción generada automáticamente">
            <a:extLst>
              <a:ext uri="{FF2B5EF4-FFF2-40B4-BE49-F238E27FC236}">
                <a16:creationId xmlns="" xmlns:a16="http://schemas.microsoft.com/office/drawing/2014/main" id="{34314EFE-421C-408B-A40B-E9F6A041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4" y="980125"/>
            <a:ext cx="8792758" cy="4945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DC39268-A43F-4097-9909-75BEC2F279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899495"/>
            <a:ext cx="1145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“Creo que hay dos maneras concretas de aprender a hacer películas: la primera, por supuesto, es hacerlas.</a:t>
            </a:r>
          </a:p>
          <a:p>
            <a:pPr algn="r"/>
            <a:r>
              <a:rPr lang="es-ES" sz="2000" dirty="0"/>
              <a:t>La segunda es escribir críticas"</a:t>
            </a:r>
            <a:br>
              <a:rPr lang="es-ES" sz="2000" dirty="0"/>
            </a:br>
            <a:r>
              <a:rPr lang="es-ES" sz="1600" dirty="0" err="1"/>
              <a:t>Wim</a:t>
            </a:r>
            <a:r>
              <a:rPr lang="es-ES" sz="1600" dirty="0"/>
              <a:t> </a:t>
            </a:r>
            <a:r>
              <a:rPr lang="es-ES" sz="1600" dirty="0" err="1"/>
              <a:t>Wenders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4" name="Imagen 3" descr="Un hombre en una moto&#10;&#10;Descripción generada automáticamente">
            <a:extLst>
              <a:ext uri="{FF2B5EF4-FFF2-40B4-BE49-F238E27FC236}">
                <a16:creationId xmlns="" xmlns:a16="http://schemas.microsoft.com/office/drawing/2014/main" id="{B14D26FE-02DE-453E-AFCD-1A421CAE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6" y="980125"/>
            <a:ext cx="8181386" cy="4945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9393B2-96DB-453D-A777-8CCA16B2E9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899495"/>
            <a:ext cx="1145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“La escritura te obliga a llevar más lejos el análisis al tratar de definir y explicar de forma concreta</a:t>
            </a:r>
          </a:p>
          <a:p>
            <a:pPr algn="r"/>
            <a:r>
              <a:rPr lang="es-ES" sz="2000" dirty="0"/>
              <a:t>(para los demás y, sobre todo, para ti mismo) por qué una película funciona o fracasa "</a:t>
            </a:r>
            <a:br>
              <a:rPr lang="es-ES" sz="2000" dirty="0"/>
            </a:br>
            <a:r>
              <a:rPr lang="es-ES" sz="1600" dirty="0" err="1"/>
              <a:t>Wim</a:t>
            </a:r>
            <a:r>
              <a:rPr lang="es-ES" sz="1600" dirty="0"/>
              <a:t> </a:t>
            </a:r>
            <a:r>
              <a:rPr lang="es-ES" sz="1600" dirty="0" err="1"/>
              <a:t>Wenders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4" name="Imagen 3" descr="Un hombre en una moto&#10;&#10;Descripción generada automáticamente">
            <a:extLst>
              <a:ext uri="{FF2B5EF4-FFF2-40B4-BE49-F238E27FC236}">
                <a16:creationId xmlns="" xmlns:a16="http://schemas.microsoft.com/office/drawing/2014/main" id="{B14D26FE-02DE-453E-AFCD-1A421CAE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6" y="980125"/>
            <a:ext cx="8181386" cy="49459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magen que contiene camino, edificio, exterior, calle&#10;&#10;Descripción generada automáticamente">
            <a:hlinkClick r:id="rId2"/>
            <a:extLst>
              <a:ext uri="{FF2B5EF4-FFF2-40B4-BE49-F238E27FC236}">
                <a16:creationId xmlns="" xmlns:a16="http://schemas.microsoft.com/office/drawing/2014/main" id="{18218751-91B7-481F-81F2-5C8ED52E5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20" y="962905"/>
            <a:ext cx="8839280" cy="52582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0ECA347-08FC-46CA-B3FE-93308615A33B}"/>
              </a:ext>
            </a:extLst>
          </p:cNvPr>
          <p:cNvSpPr txBox="1"/>
          <p:nvPr/>
        </p:nvSpPr>
        <p:spPr>
          <a:xfrm>
            <a:off x="5943600" y="6221143"/>
            <a:ext cx="37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www.despazio.net/reaudiovisual.htm</a:t>
            </a:r>
            <a:r>
              <a:rPr lang="es-ES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6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23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4 Imagen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 bwMode="auto">
          <a:xfrm>
            <a:off x="3670618" y="812082"/>
            <a:ext cx="734695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313232" y="5085184"/>
            <a:ext cx="8064896" cy="677108"/>
          </a:xfrm>
          <a:prstGeom prst="rect">
            <a:avLst/>
          </a:prstGeom>
          <a:blipFill dpi="0" rotWithShape="1">
            <a:blip r:embed="rId4">
              <a:alphaModFix amt="7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63500" dist="38100" dir="2700000" algn="ctr" rotWithShape="0">
              <a:srgbClr val="FFC000">
                <a:alpha val="7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rPr>
              <a:t>"Any sufficiently advanced technology is indistinguishable from magic“</a:t>
            </a:r>
          </a:p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rPr>
              <a:t>Arthur C. Clarke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0" charset="0"/>
              </a:rPr>
              <a:t> 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0" y="9569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769</Words>
  <Application>Microsoft Macintosh PowerPoint</Application>
  <PresentationFormat>Panorámica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Aurelio del Portillo</dc:creator>
  <cp:lastModifiedBy>Usuario de Microsoft Office</cp:lastModifiedBy>
  <cp:revision>17</cp:revision>
  <dcterms:created xsi:type="dcterms:W3CDTF">2020-09-29T08:12:24Z</dcterms:created>
  <dcterms:modified xsi:type="dcterms:W3CDTF">2021-09-22T10:08:18Z</dcterms:modified>
</cp:coreProperties>
</file>